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87" r:id="rId6"/>
    <p:sldId id="257" r:id="rId7"/>
    <p:sldId id="258" r:id="rId8"/>
    <p:sldId id="264" r:id="rId9"/>
    <p:sldId id="263" r:id="rId10"/>
    <p:sldId id="262" r:id="rId11"/>
    <p:sldId id="261" r:id="rId12"/>
    <p:sldId id="260" r:id="rId13"/>
    <p:sldId id="259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8" r:id="rId35"/>
    <p:sldId id="570" r:id="rId36"/>
    <p:sldId id="305" r:id="rId37"/>
    <p:sldId id="301" r:id="rId38"/>
    <p:sldId id="571" r:id="rId39"/>
    <p:sldId id="300" r:id="rId40"/>
    <p:sldId id="572" r:id="rId41"/>
  </p:sldIdLst>
  <p:sldSz cx="12192000" cy="6858000"/>
  <p:notesSz cx="6858000" cy="9144000"/>
  <p:embeddedFontLst>
    <p:embeddedFont>
      <p:font typeface="Play" pitchFamily="2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OJAj3dHbPNuWvWJuNzv8eLLA3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92E25-835B-2B23-CBCB-A502DB5F3CFA}" v="10" dt="2025-09-08T15:31:33.749"/>
    <p1510:client id="{2C340B5E-483F-E159-A074-1A86F141A6AE}" v="68" dt="2025-09-06T20:15:37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79"/>
  </p:normalViewPr>
  <p:slideViewPr>
    <p:cSldViewPr snapToGrid="0">
      <p:cViewPr varScale="1">
        <p:scale>
          <a:sx n="108" d="100"/>
          <a:sy n="108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St-Hilaire" userId="S::marcsthilaire@cunet.carleton.ca::9f98b074-b4e0-41fa-b762-61c3bd7331f6" providerId="AD" clId="Web-{618A468B-A22B-7E08-1A1C-77A6F48D827B}"/>
    <pc:docChg chg="addSld delSld modSld">
      <pc:chgData name="Marc St-Hilaire" userId="S::marcsthilaire@cunet.carleton.ca::9f98b074-b4e0-41fa-b762-61c3bd7331f6" providerId="AD" clId="Web-{618A468B-A22B-7E08-1A1C-77A6F48D827B}" dt="2025-08-27T15:59:30.593" v="397" actId="20577"/>
      <pc:docMkLst>
        <pc:docMk/>
      </pc:docMkLst>
      <pc:sldChg chg="addSp modSp">
        <pc:chgData name="Marc St-Hilaire" userId="S::marcsthilaire@cunet.carleton.ca::9f98b074-b4e0-41fa-b762-61c3bd7331f6" providerId="AD" clId="Web-{618A468B-A22B-7E08-1A1C-77A6F48D827B}" dt="2025-08-27T15:14:46.889" v="170" actId="20577"/>
        <pc:sldMkLst>
          <pc:docMk/>
          <pc:sldMk cId="0" sldId="256"/>
        </pc:sldMkLst>
        <pc:spChg chg="add mod">
          <ac:chgData name="Marc St-Hilaire" userId="S::marcsthilaire@cunet.carleton.ca::9f98b074-b4e0-41fa-b762-61c3bd7331f6" providerId="AD" clId="Web-{618A468B-A22B-7E08-1A1C-77A6F48D827B}" dt="2025-08-27T15:14:46.889" v="170" actId="20577"/>
          <ac:spMkLst>
            <pc:docMk/>
            <pc:sldMk cId="0" sldId="256"/>
            <ac:spMk id="4" creationId="{2FADBC41-9D5F-3F78-7006-F2B7ACA70BEA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4:59:37.368" v="0" actId="20577"/>
          <ac:spMkLst>
            <pc:docMk/>
            <pc:sldMk cId="0" sldId="256"/>
            <ac:spMk id="85" creationId="{00000000-0000-0000-0000-000000000000}"/>
          </ac:spMkLst>
        </pc:spChg>
        <pc:picChg chg="add mod">
          <ac:chgData name="Marc St-Hilaire" userId="S::marcsthilaire@cunet.carleton.ca::9f98b074-b4e0-41fa-b762-61c3bd7331f6" providerId="AD" clId="Web-{618A468B-A22B-7E08-1A1C-77A6F48D827B}" dt="2025-08-27T15:03:21.248" v="9" actId="1076"/>
          <ac:picMkLst>
            <pc:docMk/>
            <pc:sldMk cId="0" sldId="256"/>
            <ac:picMk id="2" creationId="{EADF6CAF-1F52-4E48-FA7D-FDEFB16DA778}"/>
          </ac:picMkLst>
        </pc:picChg>
        <pc:picChg chg="mod modCrop">
          <ac:chgData name="Marc St-Hilaire" userId="S::marcsthilaire@cunet.carleton.ca::9f98b074-b4e0-41fa-b762-61c3bd7331f6" providerId="AD" clId="Web-{618A468B-A22B-7E08-1A1C-77A6F48D827B}" dt="2025-08-27T14:59:49.165" v="2"/>
          <ac:picMkLst>
            <pc:docMk/>
            <pc:sldMk cId="0" sldId="256"/>
            <ac:picMk id="86" creationId="{00000000-0000-0000-0000-000000000000}"/>
          </ac:picMkLst>
        </pc:picChg>
      </pc:sldChg>
      <pc:sldChg chg="addSp modSp">
        <pc:chgData name="Marc St-Hilaire" userId="S::marcsthilaire@cunet.carleton.ca::9f98b074-b4e0-41fa-b762-61c3bd7331f6" providerId="AD" clId="Web-{618A468B-A22B-7E08-1A1C-77A6F48D827B}" dt="2025-08-27T15:13:28.356" v="150" actId="1076"/>
        <pc:sldMkLst>
          <pc:docMk/>
          <pc:sldMk cId="0" sldId="257"/>
        </pc:sldMkLst>
        <pc:spChg chg="add mod">
          <ac:chgData name="Marc St-Hilaire" userId="S::marcsthilaire@cunet.carleton.ca::9f98b074-b4e0-41fa-b762-61c3bd7331f6" providerId="AD" clId="Web-{618A468B-A22B-7E08-1A1C-77A6F48D827B}" dt="2025-08-27T15:13:28.356" v="150" actId="1076"/>
          <ac:spMkLst>
            <pc:docMk/>
            <pc:sldMk cId="0" sldId="257"/>
            <ac:spMk id="3" creationId="{C690CE62-514B-C0B0-04A2-ECD955CD9569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5:10:41.883" v="102" actId="1076"/>
          <ac:spMkLst>
            <pc:docMk/>
            <pc:sldMk cId="0" sldId="257"/>
            <ac:spMk id="91" creationId="{00000000-0000-0000-0000-000000000000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5:13:13.434" v="149" actId="1076"/>
          <ac:spMkLst>
            <pc:docMk/>
            <pc:sldMk cId="0" sldId="257"/>
            <ac:spMk id="93" creationId="{00000000-0000-0000-0000-000000000000}"/>
          </ac:spMkLst>
        </pc:spChg>
      </pc:sldChg>
      <pc:sldChg chg="modSp">
        <pc:chgData name="Marc St-Hilaire" userId="S::marcsthilaire@cunet.carleton.ca::9f98b074-b4e0-41fa-b762-61c3bd7331f6" providerId="AD" clId="Web-{618A468B-A22B-7E08-1A1C-77A6F48D827B}" dt="2025-08-27T15:39:55.581" v="226" actId="20577"/>
        <pc:sldMkLst>
          <pc:docMk/>
          <pc:sldMk cId="0" sldId="258"/>
        </pc:sldMkLst>
        <pc:spChg chg="mod">
          <ac:chgData name="Marc St-Hilaire" userId="S::marcsthilaire@cunet.carleton.ca::9f98b074-b4e0-41fa-b762-61c3bd7331f6" providerId="AD" clId="Web-{618A468B-A22B-7E08-1A1C-77A6F48D827B}" dt="2025-08-27T15:39:55.581" v="226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">
        <pc:chgData name="Marc St-Hilaire" userId="S::marcsthilaire@cunet.carleton.ca::9f98b074-b4e0-41fa-b762-61c3bd7331f6" providerId="AD" clId="Web-{618A468B-A22B-7E08-1A1C-77A6F48D827B}" dt="2025-08-27T15:40:18.347" v="233" actId="20577"/>
        <pc:sldMkLst>
          <pc:docMk/>
          <pc:sldMk cId="0" sldId="259"/>
        </pc:sldMkLst>
        <pc:spChg chg="mod">
          <ac:chgData name="Marc St-Hilaire" userId="S::marcsthilaire@cunet.carleton.ca::9f98b074-b4e0-41fa-b762-61c3bd7331f6" providerId="AD" clId="Web-{618A468B-A22B-7E08-1A1C-77A6F48D827B}" dt="2025-08-27T15:40:18.347" v="233" actId="20577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5:36:35.404" v="219" actId="1076"/>
          <ac:spMkLst>
            <pc:docMk/>
            <pc:sldMk cId="0" sldId="259"/>
            <ac:spMk id="111" creationId="{00000000-0000-0000-0000-000000000000}"/>
          </ac:spMkLst>
        </pc:spChg>
        <pc:picChg chg="mod">
          <ac:chgData name="Marc St-Hilaire" userId="S::marcsthilaire@cunet.carleton.ca::9f98b074-b4e0-41fa-b762-61c3bd7331f6" providerId="AD" clId="Web-{618A468B-A22B-7E08-1A1C-77A6F48D827B}" dt="2025-08-27T15:36:25.716" v="218" actId="14100"/>
          <ac:picMkLst>
            <pc:docMk/>
            <pc:sldMk cId="0" sldId="259"/>
            <ac:picMk id="108" creationId="{00000000-0000-0000-0000-000000000000}"/>
          </ac:picMkLst>
        </pc:picChg>
      </pc:sldChg>
      <pc:sldChg chg="addSp delSp modSp mod setBg">
        <pc:chgData name="Marc St-Hilaire" userId="S::marcsthilaire@cunet.carleton.ca::9f98b074-b4e0-41fa-b762-61c3bd7331f6" providerId="AD" clId="Web-{618A468B-A22B-7E08-1A1C-77A6F48D827B}" dt="2025-08-27T15:47:38.779" v="326" actId="20577"/>
        <pc:sldMkLst>
          <pc:docMk/>
          <pc:sldMk cId="0" sldId="261"/>
        </pc:sldMkLst>
        <pc:spChg chg="mod">
          <ac:chgData name="Marc St-Hilaire" userId="S::marcsthilaire@cunet.carleton.ca::9f98b074-b4e0-41fa-b762-61c3bd7331f6" providerId="AD" clId="Web-{618A468B-A22B-7E08-1A1C-77A6F48D827B}" dt="2025-08-27T15:45:34.260" v="291" actId="1076"/>
          <ac:spMkLst>
            <pc:docMk/>
            <pc:sldMk cId="0" sldId="261"/>
            <ac:spMk id="125" creationId="{00000000-0000-0000-0000-000000000000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5:47:38.779" v="326" actId="20577"/>
          <ac:spMkLst>
            <pc:docMk/>
            <pc:sldMk cId="0" sldId="261"/>
            <ac:spMk id="126" creationId="{00000000-0000-0000-0000-000000000000}"/>
          </ac:spMkLst>
        </pc:spChg>
        <pc:spChg chg="add">
          <ac:chgData name="Marc St-Hilaire" userId="S::marcsthilaire@cunet.carleton.ca::9f98b074-b4e0-41fa-b762-61c3bd7331f6" providerId="AD" clId="Web-{618A468B-A22B-7E08-1A1C-77A6F48D827B}" dt="2025-08-27T15:41:28.052" v="234"/>
          <ac:spMkLst>
            <pc:docMk/>
            <pc:sldMk cId="0" sldId="261"/>
            <ac:spMk id="137" creationId="{45D37F4E-DDB4-456B-97E0-9937730A039F}"/>
          </ac:spMkLst>
        </pc:spChg>
        <pc:spChg chg="add">
          <ac:chgData name="Marc St-Hilaire" userId="S::marcsthilaire@cunet.carleton.ca::9f98b074-b4e0-41fa-b762-61c3bd7331f6" providerId="AD" clId="Web-{618A468B-A22B-7E08-1A1C-77A6F48D827B}" dt="2025-08-27T15:41:28.052" v="234"/>
          <ac:spMkLst>
            <pc:docMk/>
            <pc:sldMk cId="0" sldId="261"/>
            <ac:spMk id="139" creationId="{B2DD41CD-8F47-4F56-AD12-4E2FF7696987}"/>
          </ac:spMkLst>
        </pc:spChg>
        <pc:picChg chg="add mod ord">
          <ac:chgData name="Marc St-Hilaire" userId="S::marcsthilaire@cunet.carleton.ca::9f98b074-b4e0-41fa-b762-61c3bd7331f6" providerId="AD" clId="Web-{618A468B-A22B-7E08-1A1C-77A6F48D827B}" dt="2025-08-27T15:45:24.245" v="290" actId="1076"/>
          <ac:picMkLst>
            <pc:docMk/>
            <pc:sldMk cId="0" sldId="261"/>
            <ac:picMk id="128" creationId="{A498ECB8-7908-A668-61FE-CC101C88B76C}"/>
          </ac:picMkLst>
        </pc:picChg>
      </pc:sldChg>
      <pc:sldChg chg="modSp">
        <pc:chgData name="Marc St-Hilaire" userId="S::marcsthilaire@cunet.carleton.ca::9f98b074-b4e0-41fa-b762-61c3bd7331f6" providerId="AD" clId="Web-{618A468B-A22B-7E08-1A1C-77A6F48D827B}" dt="2025-08-27T15:47:52.670" v="327" actId="14100"/>
        <pc:sldMkLst>
          <pc:docMk/>
          <pc:sldMk cId="0" sldId="262"/>
        </pc:sldMkLst>
        <pc:spChg chg="mod">
          <ac:chgData name="Marc St-Hilaire" userId="S::marcsthilaire@cunet.carleton.ca::9f98b074-b4e0-41fa-b762-61c3bd7331f6" providerId="AD" clId="Web-{618A468B-A22B-7E08-1A1C-77A6F48D827B}" dt="2025-08-27T15:47:52.670" v="327" actId="14100"/>
          <ac:spMkLst>
            <pc:docMk/>
            <pc:sldMk cId="0" sldId="262"/>
            <ac:spMk id="131" creationId="{00000000-0000-0000-0000-000000000000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5:23:29.792" v="184" actId="20577"/>
          <ac:spMkLst>
            <pc:docMk/>
            <pc:sldMk cId="0" sldId="262"/>
            <ac:spMk id="134" creationId="{00000000-0000-0000-0000-000000000000}"/>
          </ac:spMkLst>
        </pc:spChg>
      </pc:sldChg>
      <pc:sldChg chg="modSp">
        <pc:chgData name="Marc St-Hilaire" userId="S::marcsthilaire@cunet.carleton.ca::9f98b074-b4e0-41fa-b762-61c3bd7331f6" providerId="AD" clId="Web-{618A468B-A22B-7E08-1A1C-77A6F48D827B}" dt="2025-08-27T15:48:22.452" v="330" actId="14100"/>
        <pc:sldMkLst>
          <pc:docMk/>
          <pc:sldMk cId="0" sldId="263"/>
        </pc:sldMkLst>
        <pc:spChg chg="mod">
          <ac:chgData name="Marc St-Hilaire" userId="S::marcsthilaire@cunet.carleton.ca::9f98b074-b4e0-41fa-b762-61c3bd7331f6" providerId="AD" clId="Web-{618A468B-A22B-7E08-1A1C-77A6F48D827B}" dt="2025-08-27T15:48:22.452" v="330" actId="14100"/>
          <ac:spMkLst>
            <pc:docMk/>
            <pc:sldMk cId="0" sldId="263"/>
            <ac:spMk id="139" creationId="{00000000-0000-0000-0000-000000000000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5:24:44.325" v="191" actId="20577"/>
          <ac:spMkLst>
            <pc:docMk/>
            <pc:sldMk cId="0" sldId="263"/>
            <ac:spMk id="140" creationId="{00000000-0000-0000-0000-000000000000}"/>
          </ac:spMkLst>
        </pc:spChg>
        <pc:picChg chg="mod">
          <ac:chgData name="Marc St-Hilaire" userId="S::marcsthilaire@cunet.carleton.ca::9f98b074-b4e0-41fa-b762-61c3bd7331f6" providerId="AD" clId="Web-{618A468B-A22B-7E08-1A1C-77A6F48D827B}" dt="2025-08-27T15:24:32.403" v="189" actId="14100"/>
          <ac:picMkLst>
            <pc:docMk/>
            <pc:sldMk cId="0" sldId="263"/>
            <ac:picMk id="141" creationId="{00000000-0000-0000-0000-000000000000}"/>
          </ac:picMkLst>
        </pc:picChg>
      </pc:sldChg>
      <pc:sldChg chg="modSp">
        <pc:chgData name="Marc St-Hilaire" userId="S::marcsthilaire@cunet.carleton.ca::9f98b074-b4e0-41fa-b762-61c3bd7331f6" providerId="AD" clId="Web-{618A468B-A22B-7E08-1A1C-77A6F48D827B}" dt="2025-08-27T15:59:30.593" v="397" actId="20577"/>
        <pc:sldMkLst>
          <pc:docMk/>
          <pc:sldMk cId="0" sldId="268"/>
        </pc:sldMkLst>
        <pc:spChg chg="mod">
          <ac:chgData name="Marc St-Hilaire" userId="S::marcsthilaire@cunet.carleton.ca::9f98b074-b4e0-41fa-b762-61c3bd7331f6" providerId="AD" clId="Web-{618A468B-A22B-7E08-1A1C-77A6F48D827B}" dt="2025-08-27T15:59:30.593" v="397" actId="20577"/>
          <ac:spMkLst>
            <pc:docMk/>
            <pc:sldMk cId="0" sldId="268"/>
            <ac:spMk id="186" creationId="{00000000-0000-0000-0000-000000000000}"/>
          </ac:spMkLst>
        </pc:spChg>
        <pc:picChg chg="mod">
          <ac:chgData name="Marc St-Hilaire" userId="S::marcsthilaire@cunet.carleton.ca::9f98b074-b4e0-41fa-b762-61c3bd7331f6" providerId="AD" clId="Web-{618A468B-A22B-7E08-1A1C-77A6F48D827B}" dt="2025-08-27T15:57:56.684" v="387" actId="14100"/>
          <ac:picMkLst>
            <pc:docMk/>
            <pc:sldMk cId="0" sldId="268"/>
            <ac:picMk id="187" creationId="{00000000-0000-0000-0000-000000000000}"/>
          </ac:picMkLst>
        </pc:picChg>
      </pc:sldChg>
      <pc:sldChg chg="del">
        <pc:chgData name="Marc St-Hilaire" userId="S::marcsthilaire@cunet.carleton.ca::9f98b074-b4e0-41fa-b762-61c3bd7331f6" providerId="AD" clId="Web-{618A468B-A22B-7E08-1A1C-77A6F48D827B}" dt="2025-08-27T15:28:09.314" v="193"/>
        <pc:sldMkLst>
          <pc:docMk/>
          <pc:sldMk cId="0" sldId="269"/>
        </pc:sldMkLst>
      </pc:sldChg>
      <pc:sldChg chg="modSp">
        <pc:chgData name="Marc St-Hilaire" userId="S::marcsthilaire@cunet.carleton.ca::9f98b074-b4e0-41fa-b762-61c3bd7331f6" providerId="AD" clId="Web-{618A468B-A22B-7E08-1A1C-77A6F48D827B}" dt="2025-08-27T15:29:05.675" v="213" actId="20577"/>
        <pc:sldMkLst>
          <pc:docMk/>
          <pc:sldMk cId="0" sldId="273"/>
        </pc:sldMkLst>
        <pc:spChg chg="mod">
          <ac:chgData name="Marc St-Hilaire" userId="S::marcsthilaire@cunet.carleton.ca::9f98b074-b4e0-41fa-b762-61c3bd7331f6" providerId="AD" clId="Web-{618A468B-A22B-7E08-1A1C-77A6F48D827B}" dt="2025-08-27T15:29:05.675" v="213" actId="20577"/>
          <ac:spMkLst>
            <pc:docMk/>
            <pc:sldMk cId="0" sldId="273"/>
            <ac:spMk id="229" creationId="{00000000-0000-0000-0000-000000000000}"/>
          </ac:spMkLst>
        </pc:spChg>
      </pc:sldChg>
      <pc:sldChg chg="modSp">
        <pc:chgData name="Marc St-Hilaire" userId="S::marcsthilaire@cunet.carleton.ca::9f98b074-b4e0-41fa-b762-61c3bd7331f6" providerId="AD" clId="Web-{618A468B-A22B-7E08-1A1C-77A6F48D827B}" dt="2025-08-27T15:29:20.941" v="215" actId="20577"/>
        <pc:sldMkLst>
          <pc:docMk/>
          <pc:sldMk cId="0" sldId="286"/>
        </pc:sldMkLst>
        <pc:spChg chg="mod">
          <ac:chgData name="Marc St-Hilaire" userId="S::marcsthilaire@cunet.carleton.ca::9f98b074-b4e0-41fa-b762-61c3bd7331f6" providerId="AD" clId="Web-{618A468B-A22B-7E08-1A1C-77A6F48D827B}" dt="2025-08-27T15:29:20.941" v="215" actId="20577"/>
          <ac:spMkLst>
            <pc:docMk/>
            <pc:sldMk cId="0" sldId="286"/>
            <ac:spMk id="335" creationId="{00000000-0000-0000-0000-000000000000}"/>
          </ac:spMkLst>
        </pc:spChg>
      </pc:sldChg>
      <pc:sldChg chg="addSp modSp new mod setBg">
        <pc:chgData name="Marc St-Hilaire" userId="S::marcsthilaire@cunet.carleton.ca::9f98b074-b4e0-41fa-b762-61c3bd7331f6" providerId="AD" clId="Web-{618A468B-A22B-7E08-1A1C-77A6F48D827B}" dt="2025-08-27T15:08:12.286" v="87"/>
        <pc:sldMkLst>
          <pc:docMk/>
          <pc:sldMk cId="2680459148" sldId="287"/>
        </pc:sldMkLst>
        <pc:spChg chg="mod">
          <ac:chgData name="Marc St-Hilaire" userId="S::marcsthilaire@cunet.carleton.ca::9f98b074-b4e0-41fa-b762-61c3bd7331f6" providerId="AD" clId="Web-{618A468B-A22B-7E08-1A1C-77A6F48D827B}" dt="2025-08-27T15:08:12.286" v="87"/>
          <ac:spMkLst>
            <pc:docMk/>
            <pc:sldMk cId="2680459148" sldId="287"/>
            <ac:spMk id="2" creationId="{3F42BE89-1263-890D-233B-64C2679A36FD}"/>
          </ac:spMkLst>
        </pc:spChg>
        <pc:spChg chg="mod">
          <ac:chgData name="Marc St-Hilaire" userId="S::marcsthilaire@cunet.carleton.ca::9f98b074-b4e0-41fa-b762-61c3bd7331f6" providerId="AD" clId="Web-{618A468B-A22B-7E08-1A1C-77A6F48D827B}" dt="2025-08-27T15:08:12.286" v="87"/>
          <ac:spMkLst>
            <pc:docMk/>
            <pc:sldMk cId="2680459148" sldId="287"/>
            <ac:spMk id="3" creationId="{D7C7AAAF-FEFD-8B75-226D-2EFE66C41776}"/>
          </ac:spMkLst>
        </pc:spChg>
        <pc:spChg chg="add">
          <ac:chgData name="Marc St-Hilaire" userId="S::marcsthilaire@cunet.carleton.ca::9f98b074-b4e0-41fa-b762-61c3bd7331f6" providerId="AD" clId="Web-{618A468B-A22B-7E08-1A1C-77A6F48D827B}" dt="2025-08-27T15:08:12.286" v="87"/>
          <ac:spMkLst>
            <pc:docMk/>
            <pc:sldMk cId="2680459148" sldId="287"/>
            <ac:spMk id="8" creationId="{907EF6B7-1338-4443-8C46-6A318D952DFD}"/>
          </ac:spMkLst>
        </pc:spChg>
        <pc:spChg chg="add">
          <ac:chgData name="Marc St-Hilaire" userId="S::marcsthilaire@cunet.carleton.ca::9f98b074-b4e0-41fa-b762-61c3bd7331f6" providerId="AD" clId="Web-{618A468B-A22B-7E08-1A1C-77A6F48D827B}" dt="2025-08-27T15:08:12.286" v="87"/>
          <ac:spMkLst>
            <pc:docMk/>
            <pc:sldMk cId="2680459148" sldId="287"/>
            <ac:spMk id="10" creationId="{DAAE4CDD-124C-4DCF-9584-B6033B545DD5}"/>
          </ac:spMkLst>
        </pc:spChg>
        <pc:spChg chg="add">
          <ac:chgData name="Marc St-Hilaire" userId="S::marcsthilaire@cunet.carleton.ca::9f98b074-b4e0-41fa-b762-61c3bd7331f6" providerId="AD" clId="Web-{618A468B-A22B-7E08-1A1C-77A6F48D827B}" dt="2025-08-27T15:08:12.286" v="87"/>
          <ac:spMkLst>
            <pc:docMk/>
            <pc:sldMk cId="2680459148" sldId="287"/>
            <ac:spMk id="12" creationId="{081E4A58-353D-44AE-B2FC-2A74E2E400F7}"/>
          </ac:spMkLst>
        </pc:spChg>
      </pc:sldChg>
    </pc:docChg>
  </pc:docChgLst>
  <pc:docChgLst>
    <pc:chgData name="Marc St-Hilaire" userId="S::marcsthilaire@cunet.carleton.ca::9f98b074-b4e0-41fa-b762-61c3bd7331f6" providerId="AD" clId="Web-{CAF70CF3-94E0-6A51-A190-FE3BC62FE409}"/>
    <pc:docChg chg="modSld">
      <pc:chgData name="Marc St-Hilaire" userId="S::marcsthilaire@cunet.carleton.ca::9f98b074-b4e0-41fa-b762-61c3bd7331f6" providerId="AD" clId="Web-{CAF70CF3-94E0-6A51-A190-FE3BC62FE409}" dt="2025-08-29T17:05:53.065" v="4" actId="20577"/>
      <pc:docMkLst>
        <pc:docMk/>
      </pc:docMkLst>
      <pc:sldChg chg="modSp">
        <pc:chgData name="Marc St-Hilaire" userId="S::marcsthilaire@cunet.carleton.ca::9f98b074-b4e0-41fa-b762-61c3bd7331f6" providerId="AD" clId="Web-{CAF70CF3-94E0-6A51-A190-FE3BC62FE409}" dt="2025-08-29T17:05:53.065" v="4" actId="20577"/>
        <pc:sldMkLst>
          <pc:docMk/>
          <pc:sldMk cId="2680459148" sldId="287"/>
        </pc:sldMkLst>
        <pc:spChg chg="mod">
          <ac:chgData name="Marc St-Hilaire" userId="S::marcsthilaire@cunet.carleton.ca::9f98b074-b4e0-41fa-b762-61c3bd7331f6" providerId="AD" clId="Web-{CAF70CF3-94E0-6A51-A190-FE3BC62FE409}" dt="2025-08-29T17:05:53.065" v="4" actId="20577"/>
          <ac:spMkLst>
            <pc:docMk/>
            <pc:sldMk cId="2680459148" sldId="287"/>
            <ac:spMk id="3" creationId="{D7C7AAAF-FEFD-8B75-226D-2EFE66C41776}"/>
          </ac:spMkLst>
        </pc:spChg>
      </pc:sldChg>
    </pc:docChg>
  </pc:docChgLst>
  <pc:docChgLst>
    <pc:chgData name="Marc St-Hilaire" userId="S::marcsthilaire@cunet.carleton.ca::9f98b074-b4e0-41fa-b762-61c3bd7331f6" providerId="AD" clId="Web-{2C340B5E-483F-E159-A074-1A86F141A6AE}"/>
    <pc:docChg chg="modSld">
      <pc:chgData name="Marc St-Hilaire" userId="S::marcsthilaire@cunet.carleton.ca::9f98b074-b4e0-41fa-b762-61c3bd7331f6" providerId="AD" clId="Web-{2C340B5E-483F-E159-A074-1A86F141A6AE}" dt="2025-09-06T20:15:37.650" v="67" actId="1076"/>
      <pc:docMkLst>
        <pc:docMk/>
      </pc:docMkLst>
      <pc:sldChg chg="modSp">
        <pc:chgData name="Marc St-Hilaire" userId="S::marcsthilaire@cunet.carleton.ca::9f98b074-b4e0-41fa-b762-61c3bd7331f6" providerId="AD" clId="Web-{2C340B5E-483F-E159-A074-1A86F141A6AE}" dt="2025-09-06T20:03:31.056" v="33" actId="20577"/>
        <pc:sldMkLst>
          <pc:docMk/>
          <pc:sldMk cId="0" sldId="257"/>
        </pc:sldMkLst>
        <pc:spChg chg="mod">
          <ac:chgData name="Marc St-Hilaire" userId="S::marcsthilaire@cunet.carleton.ca::9f98b074-b4e0-41fa-b762-61c3bd7331f6" providerId="AD" clId="Web-{2C340B5E-483F-E159-A074-1A86F141A6AE}" dt="2025-09-06T19:57:19.251" v="31" actId="1076"/>
          <ac:spMkLst>
            <pc:docMk/>
            <pc:sldMk cId="0" sldId="257"/>
            <ac:spMk id="3" creationId="{C690CE62-514B-C0B0-04A2-ECD955CD9569}"/>
          </ac:spMkLst>
        </pc:spChg>
        <pc:spChg chg="mod">
          <ac:chgData name="Marc St-Hilaire" userId="S::marcsthilaire@cunet.carleton.ca::9f98b074-b4e0-41fa-b762-61c3bd7331f6" providerId="AD" clId="Web-{2C340B5E-483F-E159-A074-1A86F141A6AE}" dt="2025-09-06T19:57:12.688" v="30" actId="1076"/>
          <ac:spMkLst>
            <pc:docMk/>
            <pc:sldMk cId="0" sldId="257"/>
            <ac:spMk id="91" creationId="{00000000-0000-0000-0000-000000000000}"/>
          </ac:spMkLst>
        </pc:spChg>
        <pc:spChg chg="mod">
          <ac:chgData name="Marc St-Hilaire" userId="S::marcsthilaire@cunet.carleton.ca::9f98b074-b4e0-41fa-b762-61c3bd7331f6" providerId="AD" clId="Web-{2C340B5E-483F-E159-A074-1A86F141A6AE}" dt="2025-09-06T20:03:31.056" v="33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">
        <pc:chgData name="Marc St-Hilaire" userId="S::marcsthilaire@cunet.carleton.ca::9f98b074-b4e0-41fa-b762-61c3bd7331f6" providerId="AD" clId="Web-{2C340B5E-483F-E159-A074-1A86F141A6AE}" dt="2025-09-06T20:14:54.868" v="50" actId="20577"/>
        <pc:sldMkLst>
          <pc:docMk/>
          <pc:sldMk cId="0" sldId="263"/>
        </pc:sldMkLst>
        <pc:spChg chg="mod">
          <ac:chgData name="Marc St-Hilaire" userId="S::marcsthilaire@cunet.carleton.ca::9f98b074-b4e0-41fa-b762-61c3bd7331f6" providerId="AD" clId="Web-{2C340B5E-483F-E159-A074-1A86F141A6AE}" dt="2025-09-06T20:14:54.868" v="50" actId="20577"/>
          <ac:spMkLst>
            <pc:docMk/>
            <pc:sldMk cId="0" sldId="263"/>
            <ac:spMk id="140" creationId="{00000000-0000-0000-0000-000000000000}"/>
          </ac:spMkLst>
        </pc:spChg>
      </pc:sldChg>
      <pc:sldChg chg="modSp">
        <pc:chgData name="Marc St-Hilaire" userId="S::marcsthilaire@cunet.carleton.ca::9f98b074-b4e0-41fa-b762-61c3bd7331f6" providerId="AD" clId="Web-{2C340B5E-483F-E159-A074-1A86F141A6AE}" dt="2025-09-06T20:14:10.148" v="44" actId="20577"/>
        <pc:sldMkLst>
          <pc:docMk/>
          <pc:sldMk cId="0" sldId="264"/>
        </pc:sldMkLst>
        <pc:spChg chg="mod">
          <ac:chgData name="Marc St-Hilaire" userId="S::marcsthilaire@cunet.carleton.ca::9f98b074-b4e0-41fa-b762-61c3bd7331f6" providerId="AD" clId="Web-{2C340B5E-483F-E159-A074-1A86F141A6AE}" dt="2025-09-06T20:14:10.148" v="44" actId="20577"/>
          <ac:spMkLst>
            <pc:docMk/>
            <pc:sldMk cId="0" sldId="264"/>
            <ac:spMk id="152" creationId="{00000000-0000-0000-0000-000000000000}"/>
          </ac:spMkLst>
        </pc:spChg>
      </pc:sldChg>
      <pc:sldChg chg="modSp">
        <pc:chgData name="Marc St-Hilaire" userId="S::marcsthilaire@cunet.carleton.ca::9f98b074-b4e0-41fa-b762-61c3bd7331f6" providerId="AD" clId="Web-{2C340B5E-483F-E159-A074-1A86F141A6AE}" dt="2025-09-06T20:15:37.650" v="67" actId="1076"/>
        <pc:sldMkLst>
          <pc:docMk/>
          <pc:sldMk cId="0" sldId="265"/>
        </pc:sldMkLst>
        <pc:spChg chg="mod">
          <ac:chgData name="Marc St-Hilaire" userId="S::marcsthilaire@cunet.carleton.ca::9f98b074-b4e0-41fa-b762-61c3bd7331f6" providerId="AD" clId="Web-{2C340B5E-483F-E159-A074-1A86F141A6AE}" dt="2025-09-06T20:15:37.650" v="67" actId="1076"/>
          <ac:spMkLst>
            <pc:docMk/>
            <pc:sldMk cId="0" sldId="265"/>
            <ac:spMk id="158" creationId="{00000000-0000-0000-0000-000000000000}"/>
          </ac:spMkLst>
        </pc:spChg>
        <pc:spChg chg="mod">
          <ac:chgData name="Marc St-Hilaire" userId="S::marcsthilaire@cunet.carleton.ca::9f98b074-b4e0-41fa-b762-61c3bd7331f6" providerId="AD" clId="Web-{2C340B5E-483F-E159-A074-1A86F141A6AE}" dt="2025-09-06T20:15:32.166" v="66" actId="20577"/>
          <ac:spMkLst>
            <pc:docMk/>
            <pc:sldMk cId="0" sldId="265"/>
            <ac:spMk id="162" creationId="{00000000-0000-0000-0000-000000000000}"/>
          </ac:spMkLst>
        </pc:spChg>
      </pc:sldChg>
    </pc:docChg>
  </pc:docChgLst>
  <pc:docChgLst>
    <pc:chgData name="Marc St-Hilaire" userId="S::marcsthilaire@cunet.carleton.ca::9f98b074-b4e0-41fa-b762-61c3bd7331f6" providerId="AD" clId="Web-{1CE92E25-835B-2B23-CBCB-A502DB5F3CFA}"/>
    <pc:docChg chg="modSld">
      <pc:chgData name="Marc St-Hilaire" userId="S::marcsthilaire@cunet.carleton.ca::9f98b074-b4e0-41fa-b762-61c3bd7331f6" providerId="AD" clId="Web-{1CE92E25-835B-2B23-CBCB-A502DB5F3CFA}" dt="2025-09-08T15:31:33.749" v="7"/>
      <pc:docMkLst>
        <pc:docMk/>
      </pc:docMkLst>
      <pc:sldChg chg="addSp delSp modSp">
        <pc:chgData name="Marc St-Hilaire" userId="S::marcsthilaire@cunet.carleton.ca::9f98b074-b4e0-41fa-b762-61c3bd7331f6" providerId="AD" clId="Web-{1CE92E25-835B-2B23-CBCB-A502DB5F3CFA}" dt="2025-09-08T15:31:33.749" v="7"/>
        <pc:sldMkLst>
          <pc:docMk/>
          <pc:sldMk cId="0" sldId="286"/>
        </pc:sldMkLst>
        <pc:spChg chg="add del mod">
          <ac:chgData name="Marc St-Hilaire" userId="S::marcsthilaire@cunet.carleton.ca::9f98b074-b4e0-41fa-b762-61c3bd7331f6" providerId="AD" clId="Web-{1CE92E25-835B-2B23-CBCB-A502DB5F3CFA}" dt="2025-09-08T15:26:57.666" v="3"/>
          <ac:spMkLst>
            <pc:docMk/>
            <pc:sldMk cId="0" sldId="286"/>
            <ac:spMk id="2" creationId="{4FDC0296-C124-60E8-7823-BFD96E0CA8FE}"/>
          </ac:spMkLst>
        </pc:spChg>
        <pc:spChg chg="add del mod">
          <ac:chgData name="Marc St-Hilaire" userId="S::marcsthilaire@cunet.carleton.ca::9f98b074-b4e0-41fa-b762-61c3bd7331f6" providerId="AD" clId="Web-{1CE92E25-835B-2B23-CBCB-A502DB5F3CFA}" dt="2025-09-08T15:31:33.749" v="7"/>
          <ac:spMkLst>
            <pc:docMk/>
            <pc:sldMk cId="0" sldId="286"/>
            <ac:spMk id="3" creationId="{91BF7155-80B0-6C69-5839-336942D9C2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3ad4412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43ad4412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3ad4412d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243ad4412d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3ad4412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243ad4412d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Update your contact information in Carleton Central</a:t>
            </a:r>
            <a:endParaRPr dirty="0"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PD = Personal Development</a:t>
            </a:r>
            <a:endParaRPr dirty="0"/>
          </a:p>
        </p:txBody>
      </p:sp>
      <p:sp>
        <p:nvSpPr>
          <p:cNvPr id="248" name="Google Shape;24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3ad4412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243ad4412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3ad4412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43ad4412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3ad4412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243ad4412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2F34D-0725-2654-2170-4633B4060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3297" y="0"/>
            <a:ext cx="12257661" cy="68818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1088115"/>
            <a:ext cx="9191875" cy="2387600"/>
          </a:xfrm>
        </p:spPr>
        <p:txBody>
          <a:bodyPr lIns="0" tIns="0" rIns="0" bIns="0" anchor="b">
            <a:normAutofit/>
          </a:bodyPr>
          <a:lstStyle>
            <a:lvl1pPr algn="l">
              <a:defRPr sz="4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00" y="3580131"/>
            <a:ext cx="9191875" cy="1655763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F5319-AB4A-3F05-71BB-3438964DE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54D7A6-C5CC-C6AA-E964-1A5D0AD44EA7}"/>
              </a:ext>
            </a:extLst>
          </p:cNvPr>
          <p:cNvSpPr/>
          <p:nvPr userDrawn="1"/>
        </p:nvSpPr>
        <p:spPr>
          <a:xfrm>
            <a:off x="5926113" y="6247537"/>
            <a:ext cx="339777" cy="339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9110862-FCFE-4DD8-D2C2-682392F0C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16875" y="6234335"/>
            <a:ext cx="2743200" cy="366183"/>
          </a:xfrm>
        </p:spPr>
        <p:txBody>
          <a:bodyPr/>
          <a:lstStyle>
            <a:lvl1pPr algn="ctr">
              <a:defRPr spc="0"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7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3D2A5-B564-46E8-B06D-82E189C2A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3483" y="2127701"/>
            <a:ext cx="8428800" cy="40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89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96" y="-8964"/>
            <a:ext cx="12240000" cy="6885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000" y="1624332"/>
            <a:ext cx="10740888" cy="4158529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76792"/>
            <a:ext cx="10740888" cy="96000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553208-12D0-7D80-189E-6B472A1CB96E}"/>
              </a:ext>
            </a:extLst>
          </p:cNvPr>
          <p:cNvSpPr/>
          <p:nvPr userDrawn="1"/>
        </p:nvSpPr>
        <p:spPr>
          <a:xfrm>
            <a:off x="5923353" y="6247537"/>
            <a:ext cx="339777" cy="339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C08EE34-6AB6-4A4B-00C3-E5F9E3116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16875" y="6234335"/>
            <a:ext cx="2743200" cy="366183"/>
          </a:xfrm>
        </p:spPr>
        <p:txBody>
          <a:bodyPr/>
          <a:lstStyle>
            <a:lvl1pPr algn="ctr">
              <a:defRPr>
                <a:solidFill>
                  <a:srgbClr val="E91C24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39037" y="-27000"/>
            <a:ext cx="12240000" cy="688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1" y="1063682"/>
            <a:ext cx="10665600" cy="884937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200" y="2116785"/>
            <a:ext cx="4955363" cy="3677535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3439" y="2116785"/>
            <a:ext cx="4955361" cy="3677535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2400"/>
            </a:lvl1pPr>
            <a:lvl2pPr>
              <a:buClr>
                <a:srgbClr val="E91C24"/>
              </a:buClr>
              <a:defRPr sz="2400"/>
            </a:lvl2pPr>
            <a:lvl3pPr>
              <a:buClr>
                <a:srgbClr val="E91C24"/>
              </a:buClr>
              <a:defRPr sz="2400"/>
            </a:lvl3pPr>
            <a:lvl4pPr>
              <a:buClr>
                <a:srgbClr val="E91C24"/>
              </a:buClr>
              <a:defRPr sz="2400"/>
            </a:lvl4pPr>
            <a:lvl5pPr>
              <a:buClr>
                <a:srgbClr val="E91C24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6C3BAB-9532-9FAF-B029-E20985897860}"/>
              </a:ext>
            </a:extLst>
          </p:cNvPr>
          <p:cNvSpPr/>
          <p:nvPr userDrawn="1"/>
        </p:nvSpPr>
        <p:spPr>
          <a:xfrm>
            <a:off x="5923353" y="6247537"/>
            <a:ext cx="339777" cy="339777"/>
          </a:xfrm>
          <a:prstGeom prst="ellipse">
            <a:avLst/>
          </a:prstGeom>
          <a:solidFill>
            <a:srgbClr val="E9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8AE36F5-7030-A31E-96AB-5898582C0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16875" y="6234335"/>
            <a:ext cx="2743200" cy="3661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A4F85B5-676E-9044-9839-DA4F1F4A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9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students.carleton.ca/awards-and-funding/internal-awards/#trave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rleton.ca/gradpd/trajectories/" TargetMode="External"/><Relationship Id="rId4" Type="http://schemas.openxmlformats.org/officeDocument/2006/relationships/hyperlink" Target="https://carleton.ca/gradpd/your-career-narrativ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upe4600.ca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upe4600.c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saonline.ca/footpatro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gg/pXhyyZCMd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iaAkaiwa@cunet.carleton.ca" TargetMode="External"/><Relationship Id="rId4" Type="http://schemas.openxmlformats.org/officeDocument/2006/relationships/hyperlink" Target="mailto:Marc.StHilaire@carleton.c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t.carleton.ca/index.php?pageID=GradInfo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SIT-Seminars@cunet.carleton.ca" TargetMode="External"/><Relationship Id="rId2" Type="http://schemas.openxmlformats.org/officeDocument/2006/relationships/hyperlink" Target="mailto:jaisie.sin@carleton.c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hyperlink" Target="https://www.linkedin.com/in/jaisiesin/" TargetMode="External"/><Relationship Id="rId4" Type="http://schemas.openxmlformats.org/officeDocument/2006/relationships/hyperlink" Target="http://jaisiesin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BcHcJfdIeTNZoBX0FCZgBZplO-BpB6LvFvtdIWUw5_g/" TargetMode="Externa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cHcJfdIeTNZoBX0FCZgBZplO-BpB6LvFvtdIWUw5_g/" TargetMode="External"/><Relationship Id="rId2" Type="http://schemas.openxmlformats.org/officeDocument/2006/relationships/hyperlink" Target="mailto:CSIT-Seminars@cunet.carleton.ca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csit/current-stud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gradstudents.carleton.ca/graduate-supervision-responsibilities-expectations-policy/" TargetMode="External"/><Relationship Id="rId4" Type="http://schemas.openxmlformats.org/officeDocument/2006/relationships/hyperlink" Target="https://grad.csit.carleton.ca/docs/CSIT_Graduate_Students_Manual_2025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ar.carleton.ca/academicyea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close-up of a 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541" y="1715068"/>
            <a:ext cx="7910130" cy="3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483057" y="468573"/>
            <a:ext cx="9144000" cy="147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CA"/>
              <a:t>Graduate Orientation 2025</a:t>
            </a:r>
            <a:endParaRPr/>
          </a:p>
        </p:txBody>
      </p:sp>
      <p:pic>
        <p:nvPicPr>
          <p:cNvPr id="86" name="Google Shape;86;p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380" r="168"/>
          <a:stretch>
            <a:fillRect/>
          </a:stretch>
        </p:blipFill>
        <p:spPr>
          <a:xfrm>
            <a:off x="8770099" y="5659033"/>
            <a:ext cx="3033086" cy="96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of a canadian flag&#10;&#10;AI-generated content may be incorrect.">
            <a:extLst>
              <a:ext uri="{FF2B5EF4-FFF2-40B4-BE49-F238E27FC236}">
                <a16:creationId xmlns:a16="http://schemas.microsoft.com/office/drawing/2014/main" id="{EADF6CAF-1F52-4E48-FA7D-FDEFB16DA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168" y="5533095"/>
            <a:ext cx="1109035" cy="1211669"/>
          </a:xfrm>
          <a:prstGeom prst="rect">
            <a:avLst/>
          </a:prstGeom>
        </p:spPr>
      </p:pic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2FADBC41-9D5F-3F78-7006-F2B7ACA70BEA}"/>
              </a:ext>
            </a:extLst>
          </p:cNvPr>
          <p:cNvSpPr txBox="1">
            <a:spLocks/>
          </p:cNvSpPr>
          <p:nvPr/>
        </p:nvSpPr>
        <p:spPr>
          <a:xfrm>
            <a:off x="1502551" y="4679067"/>
            <a:ext cx="9144000" cy="93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400"/>
              <a:t>September 8, 2025</a:t>
            </a:r>
            <a:endParaRPr 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3" descr="A cartoon of a person leaning on a desk with stacks of pap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301" b="1"/>
          <a:stretch/>
        </p:blipFill>
        <p:spPr>
          <a:xfrm>
            <a:off x="-2948" y="1883"/>
            <a:ext cx="938610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276226" y="213518"/>
            <a:ext cx="9220199" cy="9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CA" sz="4000"/>
              <a:t>We need to sign off on all your forms</a:t>
            </a: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6249509" y="1150422"/>
            <a:ext cx="5582756" cy="500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b="1"/>
              <a:t>Give us at LEAST a week to sign forms</a:t>
            </a:r>
            <a:r>
              <a:rPr lang="en-CA"/>
              <a:t>. They must go through several layers of bureaucracy (advisor/supervisor -&gt; Ria -&gt; Me -&gt; Graduate Studies).</a:t>
            </a:r>
            <a:endParaRPr/>
          </a:p>
          <a:p>
            <a:endParaRPr lang="en-CA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/>
              <a:t>YOU CANNOT leave a form to the last minute/last day it’s due. It does not give us enough time. We get sick, take days off, etc.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/>
          <p:nvPr/>
        </p:nvSpPr>
        <p:spPr>
          <a:xfrm>
            <a:off x="12385" y="329184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CA" sz="5400"/>
              <a:t>Scholarships &amp; Awards</a:t>
            </a:r>
            <a:endParaRPr/>
          </a:p>
        </p:txBody>
      </p:sp>
      <p:pic>
        <p:nvPicPr>
          <p:cNvPr id="160" name="Google Shape;160;p5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6341" r="24215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 extrusionOk="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1" name="Google Shape;161;p5"/>
          <p:cNvSpPr/>
          <p:nvPr/>
        </p:nvSpPr>
        <p:spPr>
          <a:xfrm>
            <a:off x="4654296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4654296" y="2706624"/>
            <a:ext cx="6894576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 dirty="0"/>
              <a:t>Many opportunities for domestic &amp; international students –search and talk to your supervisor/advisors about them</a:t>
            </a:r>
            <a:endParaRPr dirty="0"/>
          </a:p>
          <a:p>
            <a:pPr marL="228600" indent="-228600">
              <a:buSzPts val="2200"/>
            </a:pPr>
            <a:r>
              <a:rPr lang="en-CA" sz="2200" dirty="0"/>
              <a:t>Apply (if you meet the requirements)!  </a:t>
            </a:r>
            <a:endParaRPr lang="en-CA" dirty="0"/>
          </a:p>
          <a:p>
            <a:pPr marL="685800" lvl="1" indent="-228600">
              <a:buSzPts val="2200"/>
              <a:buFont typeface="Courier New"/>
              <a:buChar char="o"/>
            </a:pPr>
            <a:r>
              <a:rPr lang="en-CA" sz="1800" dirty="0"/>
              <a:t>Many don’t get a lot of applicants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CA" sz="5400"/>
              <a:t>Travel funds</a:t>
            </a:r>
            <a:endParaRPr/>
          </a:p>
        </p:txBody>
      </p:sp>
      <p:pic>
        <p:nvPicPr>
          <p:cNvPr id="169" name="Google Shape;169;p6" descr="A plane flying over the eart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31956" r="3001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 extrusionOk="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0" name="Google Shape;170;p6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Faculty of Graduate and Postdoctoral Affairs provides some funds to travel to conduct/present research (up to $500)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Applications considered on case-by-case and 1</a:t>
            </a:r>
            <a:r>
              <a:rPr lang="en-CA" sz="2200" baseline="30000"/>
              <a:t>st</a:t>
            </a:r>
            <a:r>
              <a:rPr lang="en-CA" sz="2200"/>
              <a:t> come 1</a:t>
            </a:r>
            <a:r>
              <a:rPr lang="en-CA" sz="2200" baseline="30000"/>
              <a:t>st</a:t>
            </a:r>
            <a:r>
              <a:rPr lang="en-CA" sz="2200"/>
              <a:t> served basis.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One application  per year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Must be submitted at least </a:t>
            </a:r>
            <a:r>
              <a:rPr lang="en-CA" sz="2200" b="1"/>
              <a:t>1 month </a:t>
            </a:r>
            <a:r>
              <a:rPr lang="en-CA" sz="2200"/>
              <a:t>in advance </a:t>
            </a:r>
            <a:r>
              <a:rPr lang="en-CA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https://gradstudents.carleton.ca/awards-and-funding/internal-awards/#travel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CA" sz="5400"/>
              <a:t>TAing</a:t>
            </a:r>
            <a:endParaRPr/>
          </a:p>
        </p:txBody>
      </p:sp>
      <p:pic>
        <p:nvPicPr>
          <p:cNvPr id="178" name="Google Shape;178;p7" descr="Graphical user interface, text,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657" r="164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 extrusionOk="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9" name="Google Shape;179;p7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You must be registered </a:t>
            </a:r>
            <a:r>
              <a:rPr lang="en-CA" sz="2200" u="sng"/>
              <a:t>full time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Accept the TAship as soon as you can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Set up an account with HR before you can be paid (Do that now!)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Be honest with skillsets so you can be assigned appropriate work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/>
              <a:t>Academic Integrity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237128" y="2067516"/>
            <a:ext cx="11782647" cy="493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CA" dirty="0">
                <a:latin typeface="Times New Roman"/>
                <a:cs typeface="Times New Roman"/>
              </a:rPr>
              <a:t>As our understanding of the uses of AI and its relationship to student work and academic integrity continue to evolve, </a:t>
            </a:r>
            <a:r>
              <a:rPr lang="en-CA" dirty="0">
                <a:solidFill>
                  <a:srgbClr val="0000FF"/>
                </a:solidFill>
                <a:latin typeface="Times New Roman"/>
                <a:cs typeface="Times New Roman"/>
              </a:rPr>
              <a:t>students are required to discuss their use of AI </a:t>
            </a:r>
            <a:r>
              <a:rPr lang="en-CA" dirty="0">
                <a:latin typeface="Times New Roman"/>
                <a:cs typeface="Times New Roman"/>
              </a:rPr>
              <a:t>in any circumstance not described here </a:t>
            </a:r>
            <a:r>
              <a:rPr lang="en-CA" dirty="0">
                <a:solidFill>
                  <a:srgbClr val="0000FF"/>
                </a:solidFill>
                <a:latin typeface="Times New Roman"/>
                <a:cs typeface="Times New Roman"/>
              </a:rPr>
              <a:t>with the course instructor/supervisor</a:t>
            </a:r>
            <a:r>
              <a:rPr lang="en-CA" dirty="0">
                <a:latin typeface="Times New Roman"/>
                <a:cs typeface="Times New Roman"/>
              </a:rPr>
              <a:t> to ensure it supports the learning goals for the course/program.</a:t>
            </a:r>
            <a:endParaRPr lang="en-CA" dirty="0"/>
          </a:p>
          <a:p>
            <a:r>
              <a:rPr lang="en-CA" dirty="0"/>
              <a:t>Keep in mind:</a:t>
            </a:r>
          </a:p>
          <a:p>
            <a:pPr lvl="1">
              <a:buFont typeface="Courier New"/>
              <a:buChar char="o"/>
            </a:pPr>
            <a:r>
              <a:rPr lang="en-CA" dirty="0">
                <a:solidFill>
                  <a:srgbClr val="0000FF"/>
                </a:solidFill>
              </a:rPr>
              <a:t>You may not use AI to produce any part of your content</a:t>
            </a:r>
            <a:r>
              <a:rPr lang="en-CA" dirty="0"/>
              <a:t>. See our AI integrity statement on the grad website. </a:t>
            </a:r>
            <a:endParaRPr dirty="0"/>
          </a:p>
          <a:p>
            <a:pPr lvl="1">
              <a:buFont typeface="Courier New"/>
              <a:buChar char="o"/>
            </a:pPr>
            <a:r>
              <a:rPr lang="en-CA" dirty="0"/>
              <a:t>Just because we don’t have the tools to detect accurately now doesn’t mean they won’t be able to detect in future: Don’t have this hanging over you the rest of your life! </a:t>
            </a:r>
            <a:r>
              <a:rPr lang="en-CA" b="1" dirty="0"/>
              <a:t>Degrees can be revoked!</a:t>
            </a:r>
            <a:r>
              <a:rPr lang="en-CA" dirty="0"/>
              <a:t> </a:t>
            </a:r>
          </a:p>
          <a:p>
            <a:pPr lvl="1">
              <a:buFont typeface="Courier New"/>
              <a:buChar char="o"/>
            </a:pPr>
            <a:r>
              <a:rPr lang="en-CA" dirty="0"/>
              <a:t>AI is often wrong! </a:t>
            </a:r>
          </a:p>
          <a:p>
            <a:pPr lvl="1" indent="-342900" algn="l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CA" dirty="0"/>
              <a:t>Copying data to AI is likely an ethics breach—this data does not get deleted.</a:t>
            </a:r>
            <a:endParaRPr dirty="0"/>
          </a:p>
        </p:txBody>
      </p:sp>
      <p:pic>
        <p:nvPicPr>
          <p:cNvPr id="187" name="Google Shape;187;p27" descr="A logo with text on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362" y="153184"/>
            <a:ext cx="5717368" cy="188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5400"/>
              <a:t>Campus Resources</a:t>
            </a: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9" descr="A rainbow painted on the stre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1" y="0"/>
            <a:ext cx="8522446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dist="304800" dir="7140000" sx="90000" sy="9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/>
              <a:t>Get a desk!</a:t>
            </a:r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000"/>
              <a:t>We have desk space for you to work in.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000"/>
              <a:t>Ask your advisor/supervisor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000"/>
              <a:t>Decorate it, and use it! We want to see you around!</a:t>
            </a:r>
            <a:endParaRPr/>
          </a:p>
        </p:txBody>
      </p:sp>
      <p:pic>
        <p:nvPicPr>
          <p:cNvPr id="210" name="Google Shape;210;p30" descr="Flat lay top view of headphones, coffee cup, and white keyboard"/>
          <p:cNvPicPr preferRelativeResize="0"/>
          <p:nvPr/>
        </p:nvPicPr>
        <p:blipFill rotWithShape="1">
          <a:blip r:embed="rId3">
            <a:alphaModFix/>
          </a:blip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3ad4412d6_0_10"/>
          <p:cNvSpPr txBox="1">
            <a:spLocks noGrp="1"/>
          </p:cNvSpPr>
          <p:nvPr>
            <p:ph type="title"/>
          </p:nvPr>
        </p:nvSpPr>
        <p:spPr>
          <a:xfrm>
            <a:off x="6481825" y="741391"/>
            <a:ext cx="4825476" cy="16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3200" dirty="0"/>
              <a:t>Dedicated Study Spaces</a:t>
            </a:r>
            <a:endParaRPr dirty="0"/>
          </a:p>
        </p:txBody>
      </p:sp>
      <p:pic>
        <p:nvPicPr>
          <p:cNvPr id="216" name="Google Shape;216;g243ad4412d6_0_10" descr="8 Tips For Studying At Home More Effectively | Oxford Learning"/>
          <p:cNvPicPr preferRelativeResize="0"/>
          <p:nvPr/>
        </p:nvPicPr>
        <p:blipFill rotWithShape="1">
          <a:blip r:embed="rId3">
            <a:alphaModFix/>
          </a:blip>
          <a:srcRect l="28472" r="2155"/>
          <a:stretch/>
        </p:blipFill>
        <p:spPr>
          <a:xfrm>
            <a:off x="884699" y="877413"/>
            <a:ext cx="4022968" cy="3891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g243ad4412d6_0_10"/>
          <p:cNvGrpSpPr/>
          <p:nvPr/>
        </p:nvGrpSpPr>
        <p:grpSpPr>
          <a:xfrm flipV="1">
            <a:off x="884698" y="5706319"/>
            <a:ext cx="4022968" cy="152509"/>
            <a:chOff x="7015162" y="5858828"/>
            <a:chExt cx="4300544" cy="123362"/>
          </a:xfrm>
        </p:grpSpPr>
        <p:sp>
          <p:nvSpPr>
            <p:cNvPr id="218" name="Google Shape;218;g243ad4412d6_0_10"/>
            <p:cNvSpPr/>
            <p:nvPr/>
          </p:nvSpPr>
          <p:spPr>
            <a:xfrm rot="-54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43ad4412d6_0_10"/>
            <p:cNvSpPr/>
            <p:nvPr/>
          </p:nvSpPr>
          <p:spPr>
            <a:xfrm rot="-54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g243ad4412d6_0_10"/>
          <p:cNvSpPr txBox="1">
            <a:spLocks noGrp="1"/>
          </p:cNvSpPr>
          <p:nvPr>
            <p:ph type="body" idx="1"/>
          </p:nvPr>
        </p:nvSpPr>
        <p:spPr>
          <a:xfrm>
            <a:off x="6481824" y="2533475"/>
            <a:ext cx="4833876" cy="358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 dirty="0"/>
              <a:t>Library also has quiet rooms you can book.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 dirty="0"/>
              <a:t>Library also runs support for citation management, etc.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1" descr="A person sitting at a desk using a computer&#10;&#10;Description automatically generated"/>
          <p:cNvPicPr preferRelativeResize="0"/>
          <p:nvPr/>
        </p:nvPicPr>
        <p:blipFill rotWithShape="1">
          <a:blip r:embed="rId3">
            <a:alphaModFix amt="60000"/>
          </a:blip>
          <a:srcRect l="6760" r="13655" b="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 dirty="0">
                <a:solidFill>
                  <a:srgbClr val="FFFFFF"/>
                </a:solidFill>
              </a:rPr>
              <a:t>CSIT Labs</a:t>
            </a:r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838200" y="3526300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Sound (recording, mixing)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Maker Space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Motion Capture &amp; Greenscreen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Computer labs </a:t>
            </a:r>
            <a:endParaRPr dirty="0"/>
          </a:p>
          <a:p>
            <a:r>
              <a:rPr lang="en-CA" sz="1600" dirty="0">
                <a:solidFill>
                  <a:srgbClr val="FFFFFF"/>
                </a:solidFill>
              </a:rPr>
              <a:t>Servers with GPU</a:t>
            </a:r>
          </a:p>
          <a:p>
            <a:r>
              <a:rPr lang="en-CA" sz="1600" dirty="0">
                <a:solidFill>
                  <a:srgbClr val="FFFFFF"/>
                </a:solidFill>
              </a:rPr>
              <a:t>Etc.</a:t>
            </a:r>
          </a:p>
          <a:p>
            <a:pPr indent="-228600">
              <a:buNone/>
            </a:pPr>
            <a:endParaRPr lang="en-CA" sz="160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There are also other labs on campus, e.g. anechoic chamber, media production labs, etc.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600" dirty="0">
                <a:solidFill>
                  <a:srgbClr val="FFFFFF"/>
                </a:solidFill>
              </a:rPr>
              <a:t>Talk to your advisor/supervisor if you need equipment.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3ad4412d6_0_2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43ad4412d6_0_20"/>
          <p:cNvSpPr/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243ad4412d6_0_20" descr="A person sitting at a desk with a paper in his hand&#10;&#10;Description automatically generated"/>
          <p:cNvPicPr preferRelativeResize="0"/>
          <p:nvPr/>
        </p:nvPicPr>
        <p:blipFill rotWithShape="1">
          <a:blip r:embed="rId3">
            <a:alphaModFix amt="60000"/>
          </a:blip>
          <a:srcRect t="11071" b="4679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43ad4412d6_0_20"/>
          <p:cNvSpPr txBox="1"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4000">
                <a:solidFill>
                  <a:srgbClr val="FFFFFF"/>
                </a:solidFill>
              </a:rPr>
              <a:t>Graduate Students’ Association</a:t>
            </a:r>
            <a:endParaRPr/>
          </a:p>
        </p:txBody>
      </p:sp>
      <p:sp>
        <p:nvSpPr>
          <p:cNvPr id="238" name="Google Shape;238;g243ad4412d6_0_20"/>
          <p:cNvSpPr txBox="1">
            <a:spLocks noGrp="1"/>
          </p:cNvSpPr>
          <p:nvPr>
            <p:ph type="body" idx="1"/>
          </p:nvPr>
        </p:nvSpPr>
        <p:spPr>
          <a:xfrm>
            <a:off x="838200" y="3526300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>
                <a:solidFill>
                  <a:srgbClr val="FFFFFF"/>
                </a:solidFill>
              </a:rPr>
              <a:t>Services, advocacy and community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>
                <a:solidFill>
                  <a:srgbClr val="FFFFFF"/>
                </a:solidFill>
              </a:rPr>
              <a:t>Medical, dental and accident insurance plans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>
                <a:solidFill>
                  <a:srgbClr val="FFFFFF"/>
                </a:solidFill>
              </a:rPr>
              <a:t>Grant and award information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>
                <a:solidFill>
                  <a:srgbClr val="FFFFFF"/>
                </a:solidFill>
              </a:rPr>
              <a:t>Professional development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2BE89-1263-890D-233B-64C2679A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7AAAF-FEFD-8B75-226D-2EFE66C4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Important info regarding Grad Studies</a:t>
            </a:r>
          </a:p>
          <a:p>
            <a:endParaRPr lang="en-US" dirty="0"/>
          </a:p>
          <a:p>
            <a:r>
              <a:rPr lang="en-US" dirty="0"/>
              <a:t>CSIT Graduate Seminars (ITEC 5001)</a:t>
            </a:r>
          </a:p>
        </p:txBody>
      </p:sp>
    </p:spTree>
    <p:extLst>
      <p:ext uri="{BB962C8B-B14F-4D97-AF65-F5344CB8AC3E}">
        <p14:creationId xmlns:p14="http://schemas.microsoft.com/office/powerpoint/2010/main" val="268045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3ad4412d6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Academic Support</a:t>
            </a:r>
            <a:endParaRPr/>
          </a:p>
        </p:txBody>
      </p:sp>
      <p:sp>
        <p:nvSpPr>
          <p:cNvPr id="244" name="Google Shape;244;g243ad4412d6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dirty="0">
                <a:solidFill>
                  <a:srgbClr val="0000FF"/>
                </a:solidFill>
              </a:rPr>
              <a:t>Centre for Student Academic Support</a:t>
            </a:r>
            <a:r>
              <a:rPr lang="en-CA" dirty="0"/>
              <a:t>: Educational programs and services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dirty="0"/>
              <a:t>In-person and virtual workshops on academic skills and strategies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dirty="0"/>
              <a:t>	E.g. writing, editing, work-life balance, motivation, procrastination, etc. </a:t>
            </a:r>
            <a:endParaRPr dirty="0"/>
          </a:p>
        </p:txBody>
      </p:sp>
      <p:pic>
        <p:nvPicPr>
          <p:cNvPr id="245" name="Google Shape;245;g243ad4412d6_0_5" descr="Circles of support - Challenging Behaviour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713" y="3786625"/>
            <a:ext cx="4479050" cy="25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 descr="Top view of school supplies, headset, and iPad on a white surface"/>
          <p:cNvPicPr preferRelativeResize="0"/>
          <p:nvPr/>
        </p:nvPicPr>
        <p:blipFill rotWithShape="1">
          <a:blip r:embed="rId3">
            <a:alphaModFix/>
          </a:blip>
          <a:srcRect r="49862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32"/>
          <p:cNvCxnSpPr/>
          <p:nvPr/>
        </p:nvCxnSpPr>
        <p:spPr>
          <a:xfrm>
            <a:off x="5971697" y="871146"/>
            <a:ext cx="736939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4561490" y="2204337"/>
            <a:ext cx="6751449" cy="359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Take advantage of these—past students have said they were very helpful!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Our two flagship programs are designed to help you focus your professional development activities:</a:t>
            </a:r>
          </a:p>
          <a:p>
            <a:pPr lvl="1">
              <a:spcBef>
                <a:spcPts val="1000"/>
              </a:spcBef>
            </a:pPr>
            <a:r>
              <a:rPr lang="en-CA" i="1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4"/>
              </a:rPr>
              <a:t>Your Career Narrative</a:t>
            </a:r>
            <a:r>
              <a:rPr lang="en-C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program offers advice and tools intended to assist you as you plan your career and hone your overall PD strategy</a:t>
            </a:r>
          </a:p>
          <a:p>
            <a:pPr lvl="1">
              <a:spcBef>
                <a:spcPts val="1000"/>
              </a:spcBef>
            </a:pPr>
            <a:r>
              <a:rPr lang="en-CA" i="1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5"/>
              </a:rPr>
              <a:t>Trajectories</a:t>
            </a:r>
            <a:r>
              <a:rPr lang="en-C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offers you the opportunity to enhance your skillset by earning non-credit certificates in the areas of writing, communications, and research.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4256690" y="1138036"/>
            <a:ext cx="7504386" cy="140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3200" dirty="0"/>
              <a:t>Professional Development Opportunities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 b="1">
                <a:solidFill>
                  <a:srgbClr val="0F4761"/>
                </a:solidFill>
                <a:latin typeface="Play"/>
                <a:ea typeface="Play"/>
                <a:cs typeface="Play"/>
                <a:sym typeface="Play"/>
              </a:rPr>
              <a:t>CUPE 4600</a:t>
            </a:r>
            <a:endParaRPr sz="4000"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3200" i="1">
                <a:latin typeface="Arial"/>
                <a:ea typeface="Arial"/>
                <a:cs typeface="Arial"/>
                <a:sym typeface="Arial"/>
              </a:rPr>
              <a:t>The union representing Teaching Assistants, Service Assistants, Research Assistants and Contract Instructors at Carleton University.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3200" u="sng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cupe4600.ca</a:t>
            </a:r>
            <a:br>
              <a:rPr lang="en-CA" sz="3200">
                <a:latin typeface="Arial"/>
                <a:ea typeface="Arial"/>
                <a:cs typeface="Arial"/>
                <a:sym typeface="Arial"/>
              </a:rPr>
            </a:br>
            <a:r>
              <a:rPr lang="en-CA" sz="3200" u="sng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info@cupe4600.ca</a:t>
            </a:r>
            <a:br>
              <a:rPr lang="en-CA" sz="3200">
                <a:latin typeface="Arial"/>
                <a:ea typeface="Arial"/>
                <a:cs typeface="Arial"/>
                <a:sym typeface="Arial"/>
              </a:rPr>
            </a:br>
            <a:r>
              <a:rPr lang="en-CA" sz="3200">
                <a:latin typeface="Arial"/>
                <a:ea typeface="Arial"/>
                <a:cs typeface="Arial"/>
                <a:sym typeface="Arial"/>
              </a:rPr>
              <a:t>613-520-2600, ext. 4600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4" descr="A group of hands with different colored hands&#10;&#10;Description automatically generated"/>
          <p:cNvPicPr preferRelativeResize="0"/>
          <p:nvPr/>
        </p:nvPicPr>
        <p:blipFill rotWithShape="1">
          <a:blip r:embed="rId3">
            <a:alphaModFix amt="60000"/>
          </a:blip>
          <a:srcRect t="7847" b="523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Department of Equity and Inclusive Communities</a:t>
            </a:r>
            <a:br>
              <a:rPr lang="en-CA" sz="40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838200" y="3526300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000">
                <a:solidFill>
                  <a:srgbClr val="FFFFFF"/>
                </a:solidFill>
              </a:rPr>
              <a:t>in person, over Microsoft Teams, or via telephone during our regular business hours (8:30 a.m. to 4:30 p.m., Monday to Friday).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000">
                <a:solidFill>
                  <a:srgbClr val="FFFFFF"/>
                </a:solidFill>
              </a:rPr>
              <a:t>Provides education, training and professional development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000">
                <a:solidFill>
                  <a:srgbClr val="FFFFFF"/>
                </a:solidFill>
              </a:rPr>
              <a:t>Sexual violence prevention and survivor support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5600" b="1" dirty="0">
                <a:latin typeface="Play"/>
                <a:ea typeface="Play"/>
                <a:cs typeface="Play"/>
                <a:sym typeface="Play"/>
              </a:rPr>
              <a:t>Foot Patrol</a:t>
            </a:r>
            <a:br>
              <a:rPr lang="en-CA" sz="5600" b="1">
                <a:latin typeface="Play"/>
                <a:ea typeface="Play"/>
                <a:cs typeface="Play"/>
                <a:sym typeface="Play"/>
              </a:rPr>
            </a:br>
            <a:endParaRPr sz="5600"/>
          </a:p>
        </p:txBody>
      </p:sp>
      <p:sp>
        <p:nvSpPr>
          <p:cNvPr id="275" name="Google Shape;275;p35"/>
          <p:cNvSpPr/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5" descr="A pair of white sho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 extrusionOk="0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1004956" y="703679"/>
            <a:ext cx="171515" cy="171515"/>
          </a:xfrm>
          <a:custGeom>
            <a:avLst/>
            <a:gdLst/>
            <a:ahLst/>
            <a:cxnLst/>
            <a:rect l="l" t="t" r="r" b="b"/>
            <a:pathLst>
              <a:path w="171515" h="171515" extrusionOk="0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422753" y="1562696"/>
            <a:ext cx="157545" cy="157545"/>
          </a:xfrm>
          <a:custGeom>
            <a:avLst/>
            <a:gdLst/>
            <a:ahLst/>
            <a:cxnLst/>
            <a:rect l="l" t="t" r="r" b="b"/>
            <a:pathLst>
              <a:path w="157545" h="157545" extrusionOk="0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5"/>
          <p:cNvSpPr txBox="1">
            <a:spLocks noGrp="1"/>
          </p:cNvSpPr>
          <p:nvPr>
            <p:ph type="body" idx="1"/>
          </p:nvPr>
        </p:nvSpPr>
        <p:spPr>
          <a:xfrm>
            <a:off x="6388119" y="1919288"/>
            <a:ext cx="4465269" cy="3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Offers safe walks, the Walk and Talk service, Guardian Program event teams, and the Borrow a First Aid Kit service from 6 pm to 2 a.m., 7 days a week.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 campus walks as well.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cusaonline.ca/footpatrol</a:t>
            </a:r>
            <a:br>
              <a:rPr lang="en-CA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chemeClr val="dk1"/>
              </a:solidFill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5454149" y="5775082"/>
            <a:ext cx="112426" cy="112426"/>
          </a:xfrm>
          <a:custGeom>
            <a:avLst/>
            <a:gdLst/>
            <a:ahLst/>
            <a:cxnLst/>
            <a:rect l="l" t="t" r="r" b="b"/>
            <a:pathLst>
              <a:path w="112426" h="112426" extrusionOk="0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35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6" descr="A black background with red text&#10;&#10;Description automatically generated"/>
          <p:cNvPicPr preferRelativeResize="0"/>
          <p:nvPr/>
        </p:nvPicPr>
        <p:blipFill rotWithShape="1">
          <a:blip r:embed="rId3">
            <a:alphaModFix amt="60000"/>
          </a:blip>
          <a:srcRect l="10008" r="29508" b="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Print Shop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1"/>
          </p:nvPr>
        </p:nvSpPr>
        <p:spPr>
          <a:xfrm>
            <a:off x="2026782" y="4555000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print posters for conferences, etc.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3ad4412d6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Urgent need food support</a:t>
            </a:r>
            <a:endParaRPr/>
          </a:p>
        </p:txBody>
      </p:sp>
      <p:sp>
        <p:nvSpPr>
          <p:cNvPr id="296" name="Google Shape;296;g243ad4412d6_0_15"/>
          <p:cNvSpPr txBox="1">
            <a:spLocks noGrp="1"/>
          </p:cNvSpPr>
          <p:nvPr>
            <p:ph type="body" idx="1"/>
          </p:nvPr>
        </p:nvSpPr>
        <p:spPr>
          <a:xfrm>
            <a:off x="838200" y="14351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/>
              <a:t>CUSA Unified Support Centre: Hamper request form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/>
              <a:t>Works with Ottawa Food Bank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/>
              <a:t>Students limited to 2 hampers per month under emergency assistance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97" name="Google Shape;297;g243ad4412d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3" y="3300763"/>
            <a:ext cx="8171251" cy="319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3ad4412d6_0_2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243ad4412d6_0_25"/>
          <p:cNvSpPr/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g243ad4412d6_0_25" descr="People With Disabilities Or Disabled People? What Is Correct?"/>
          <p:cNvPicPr preferRelativeResize="0"/>
          <p:nvPr/>
        </p:nvPicPr>
        <p:blipFill rotWithShape="1">
          <a:blip r:embed="rId3">
            <a:alphaModFix amt="60000"/>
          </a:blip>
          <a:srcRect l="14402" r="21475" b="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43ad4412d6_0_25"/>
          <p:cNvSpPr txBox="1"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4000">
                <a:solidFill>
                  <a:srgbClr val="FFFFFF"/>
                </a:solidFill>
              </a:rPr>
              <a:t>Paul Menton Centre</a:t>
            </a:r>
            <a:endParaRPr/>
          </a:p>
        </p:txBody>
      </p:sp>
      <p:sp>
        <p:nvSpPr>
          <p:cNvPr id="306" name="Google Shape;306;g243ad4412d6_0_25"/>
          <p:cNvSpPr txBox="1">
            <a:spLocks noGrp="1"/>
          </p:cNvSpPr>
          <p:nvPr>
            <p:ph type="body" idx="1"/>
          </p:nvPr>
        </p:nvSpPr>
        <p:spPr>
          <a:xfrm>
            <a:off x="838200" y="3526300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>
                <a:solidFill>
                  <a:srgbClr val="FFFFFF"/>
                </a:solidFill>
              </a:rPr>
              <a:t>For students with disabilities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2000">
                <a:solidFill>
                  <a:srgbClr val="FFFFFF"/>
                </a:solidFill>
              </a:rPr>
              <a:t>Provides accommodation letters and support, services and resources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43ad4412d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Mental Health Supports</a:t>
            </a:r>
            <a:endParaRPr/>
          </a:p>
        </p:txBody>
      </p:sp>
      <p:sp>
        <p:nvSpPr>
          <p:cNvPr id="312" name="Google Shape;312;g243ad4412d6_0_0"/>
          <p:cNvSpPr txBox="1">
            <a:spLocks noGrp="1"/>
          </p:cNvSpPr>
          <p:nvPr>
            <p:ph type="body" idx="1"/>
          </p:nvPr>
        </p:nvSpPr>
        <p:spPr>
          <a:xfrm>
            <a:off x="838200" y="1538050"/>
            <a:ext cx="476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/>
              <a:t>Check out university’s Wellness Services Navigator: helps you find resources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/>
              <a:t>Dedicated grad student counsellor in Health &amp; Counselling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13" name="Google Shape;313;g243ad4412d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50" y="1417575"/>
            <a:ext cx="5715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CSIT Grad Society??</a:t>
            </a:r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1"/>
          </p:nvPr>
        </p:nvSpPr>
        <p:spPr>
          <a:xfrm>
            <a:off x="648931" y="2438400"/>
            <a:ext cx="3505494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CA" sz="2000" dirty="0"/>
              <a:t>Doesn’t exist!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CA" sz="2000" dirty="0"/>
              <a:t>It’s up to </a:t>
            </a:r>
            <a:r>
              <a:rPr lang="en-CA" sz="2000" b="1" dirty="0"/>
              <a:t>YOU</a:t>
            </a:r>
            <a:r>
              <a:rPr lang="en-CA" sz="2000" dirty="0"/>
              <a:t> to organize and run!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CA" sz="2000" dirty="0"/>
              <a:t>Could be for mutual support, organize social events, etc.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CA" sz="2000" dirty="0"/>
              <a:t>Discord server:</a:t>
            </a:r>
            <a:endParaRPr sz="20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https://discord.gg/pXhyyZCMdT</a:t>
            </a:r>
            <a:r>
              <a:rPr lang="en-CA" sz="18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9" descr="Graphical user interface, application,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5862" y="1207749"/>
            <a:ext cx="6019331" cy="4439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81013" y="3656975"/>
            <a:ext cx="3290887" cy="138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en-CA" sz="3600"/>
              <a:t>ADGS</a:t>
            </a:r>
            <a:endParaRPr/>
          </a:p>
        </p:txBody>
      </p:sp>
      <p:pic>
        <p:nvPicPr>
          <p:cNvPr id="92" name="Google Shape;92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065" r="-1" b="2594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4223982" y="4000943"/>
            <a:ext cx="7485413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 dirty="0"/>
              <a:t>Associate Director, Graduate Studies (ADGS)</a:t>
            </a:r>
            <a:endParaRPr dirty="0"/>
          </a:p>
          <a:p>
            <a:pPr marL="228600" indent="-228600"/>
            <a:r>
              <a:rPr lang="en-CA" sz="1800" dirty="0"/>
              <a:t>Marc St-Hilaire - </a:t>
            </a:r>
            <a:r>
              <a:rPr lang="en-CA" sz="1800" dirty="0">
                <a:solidFill>
                  <a:srgbClr val="0070C0"/>
                </a:solidFill>
                <a:hlinkClick r:id="rId4"/>
              </a:rPr>
              <a:t>M</a:t>
            </a:r>
            <a:r>
              <a:rPr lang="en-CA" sz="1800" u="sng" dirty="0">
                <a:solidFill>
                  <a:srgbClr val="0070C0"/>
                </a:solidFill>
                <a:hlinkClick r:id="rId4"/>
              </a:rPr>
              <a:t>arc.StHilaire@carleton.ca</a:t>
            </a:r>
            <a:endParaRPr sz="1800" dirty="0">
              <a:solidFill>
                <a:srgbClr val="0070C0"/>
              </a:solidFill>
            </a:endParaRPr>
          </a:p>
          <a:p>
            <a:pPr marL="228600" indent="-228600"/>
            <a:r>
              <a:rPr lang="en-CA" sz="1800" dirty="0">
                <a:solidFill>
                  <a:schemeClr val="tx1"/>
                </a:solidFill>
              </a:rPr>
              <a:t>Office: CB 4304</a:t>
            </a:r>
            <a:endParaRPr lang="en-CA" sz="1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28600" indent="-114300">
              <a:buNone/>
            </a:pPr>
            <a:endParaRPr lang="en-CA" sz="1800" b="1" dirty="0"/>
          </a:p>
          <a:p>
            <a:pPr marL="228600" indent="-228600"/>
            <a:r>
              <a:rPr lang="en-CA" sz="1800" dirty="0"/>
              <a:t>Ria </a:t>
            </a:r>
            <a:r>
              <a:rPr lang="en-CA" sz="1800" dirty="0" err="1"/>
              <a:t>Akaiwa</a:t>
            </a:r>
            <a:r>
              <a:rPr lang="en-CA" sz="1800" dirty="0"/>
              <a:t> - </a:t>
            </a:r>
            <a:r>
              <a:rPr lang="en-CA" sz="1800" dirty="0">
                <a:solidFill>
                  <a:srgbClr val="0070C0"/>
                </a:solidFill>
                <a:hlinkClick r:id="rId5"/>
              </a:rPr>
              <a:t>RiaAkaiwa@cunet.carleton.ca</a:t>
            </a:r>
            <a:endParaRPr lang="en-CA" sz="1800" b="1" dirty="0">
              <a:solidFill>
                <a:srgbClr val="0070C0"/>
              </a:solidFill>
            </a:endParaRPr>
          </a:p>
          <a:p>
            <a:pPr marL="228600" indent="-228600"/>
            <a:r>
              <a:rPr lang="en-CA" sz="1800" dirty="0">
                <a:solidFill>
                  <a:schemeClr val="tx1"/>
                </a:solidFill>
              </a:rPr>
              <a:t>Office: AP 230</a:t>
            </a:r>
          </a:p>
          <a:p>
            <a:pPr marL="228600" indent="-228600"/>
            <a:r>
              <a:rPr lang="en-CA" sz="1800" dirty="0">
                <a:solidFill>
                  <a:schemeClr val="tx1"/>
                </a:solidFill>
              </a:rPr>
              <a:t>You are welcome to pop in without appointment anytime</a:t>
            </a:r>
          </a:p>
          <a:p>
            <a:pPr marL="228600" indent="-228600"/>
            <a:endParaRPr lang="en-CA" sz="1800" b="1" dirty="0"/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 b="1" dirty="0"/>
              <a:t>We</a:t>
            </a:r>
            <a:r>
              <a:rPr lang="en-CA" sz="1800" b="1" dirty="0">
                <a:latin typeface="Calibri"/>
                <a:ea typeface="Calibri"/>
                <a:cs typeface="Calibri"/>
                <a:sym typeface="Calibri"/>
              </a:rPr>
              <a:t> would like to hear your suggestions on how to make your experience here better</a:t>
            </a:r>
            <a:endParaRPr sz="1800" dirty="0"/>
          </a:p>
        </p:txBody>
      </p:sp>
      <p:sp>
        <p:nvSpPr>
          <p:cNvPr id="3" name="Google Shape;91;p8">
            <a:extLst>
              <a:ext uri="{FF2B5EF4-FFF2-40B4-BE49-F238E27FC236}">
                <a16:creationId xmlns:a16="http://schemas.microsoft.com/office/drawing/2014/main" id="{C690CE62-514B-C0B0-04A2-ECD955CD9569}"/>
              </a:ext>
            </a:extLst>
          </p:cNvPr>
          <p:cNvSpPr txBox="1">
            <a:spLocks/>
          </p:cNvSpPr>
          <p:nvPr/>
        </p:nvSpPr>
        <p:spPr>
          <a:xfrm>
            <a:off x="482785" y="4756309"/>
            <a:ext cx="3290887" cy="138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en-CA" sz="3600"/>
              <a:t>Graduate admin</a:t>
            </a:r>
            <a:endParaRPr lang="en-C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dirty="0"/>
              <a:t>Check out &amp; Connect on the socials…</a:t>
            </a:r>
            <a:endParaRPr dirty="0"/>
          </a:p>
        </p:txBody>
      </p:sp>
      <p:sp>
        <p:nvSpPr>
          <p:cNvPr id="328" name="Google Shape;328;p37"/>
          <p:cNvSpPr txBox="1">
            <a:spLocks noGrp="1"/>
          </p:cNvSpPr>
          <p:nvPr>
            <p:ph type="body" idx="1"/>
          </p:nvPr>
        </p:nvSpPr>
        <p:spPr>
          <a:xfrm>
            <a:off x="838200" y="15941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800" dirty="0"/>
              <a:t>@Grads at Carleton on </a:t>
            </a:r>
            <a:r>
              <a:rPr lang="en-CA" sz="2800" dirty="0" err="1"/>
              <a:t>Youtube</a:t>
            </a:r>
            <a:endParaRPr sz="2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800" u="sng" dirty="0">
                <a:solidFill>
                  <a:schemeClr val="hlink"/>
                </a:solidFill>
                <a:hlinkClick r:id="rId3"/>
              </a:rPr>
              <a:t>https://www.csit.carleton.ca/index.php?pageID=GradInfo</a:t>
            </a:r>
            <a:endParaRPr sz="2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800" dirty="0"/>
              <a:t>@</a:t>
            </a:r>
            <a:r>
              <a:rPr lang="en-CA" sz="2800" dirty="0" err="1"/>
              <a:t>CarletonIT</a:t>
            </a:r>
            <a:r>
              <a:rPr lang="en-CA" sz="2800" dirty="0"/>
              <a:t> on X (Twitter), Insta, etc.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CA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CA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CA" dirty="0"/>
          </a:p>
          <a:p>
            <a:pPr marL="109728" indent="0">
              <a:buNone/>
            </a:pPr>
            <a:endParaRPr lang="en-US" dirty="0"/>
          </a:p>
          <a:p>
            <a:pPr marL="566928" indent="-457200"/>
            <a:r>
              <a:rPr lang="en-US" dirty="0"/>
              <a:t>Grad studies will be a wonderful time in your life! </a:t>
            </a:r>
          </a:p>
          <a:p>
            <a:pPr marL="566928" indent="-457200"/>
            <a:r>
              <a:rPr lang="en-US" dirty="0"/>
              <a:t>Try to get involved in extra-curricular activities and campus life!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" name="Google Shape;327;p37">
            <a:extLst>
              <a:ext uri="{FF2B5EF4-FFF2-40B4-BE49-F238E27FC236}">
                <a16:creationId xmlns:a16="http://schemas.microsoft.com/office/drawing/2014/main" id="{7B9406AE-3188-7510-1DD7-24EAAC08098C}"/>
              </a:ext>
            </a:extLst>
          </p:cNvPr>
          <p:cNvSpPr txBox="1">
            <a:spLocks/>
          </p:cNvSpPr>
          <p:nvPr/>
        </p:nvSpPr>
        <p:spPr>
          <a:xfrm>
            <a:off x="838200" y="36542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dirty="0"/>
              <a:t>Final words: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9358-B01E-63B0-4A6D-F5C6545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478515"/>
            <a:ext cx="10831392" cy="23876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CSIT Graduate Seminars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6753C-944E-2237-E351-0F058E5CB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00" y="3169920"/>
            <a:ext cx="9191875" cy="162241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Dr. Jaisie Sin (Seminar Coordinator Fall 2025/Winter 2026)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Fall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3D50E-2E2E-8EA9-DD5B-F0F0EA59B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226062"/>
            <a:ext cx="2743200" cy="366183"/>
          </a:xfrm>
        </p:spPr>
        <p:txBody>
          <a:bodyPr>
            <a:normAutofit/>
          </a:bodyPr>
          <a:lstStyle/>
          <a:p>
            <a:fld id="{9A4F85B5-676E-9044-9839-DA4F1F4AF23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92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B2396F-BB04-41B9-B3D9-DB784D2669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8304" y="777803"/>
            <a:ext cx="6208506" cy="794033"/>
          </a:xfr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Your Seminar Coordinator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C7E8-0B91-4C46-976F-73485B8040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9670" y="1639536"/>
            <a:ext cx="6665657" cy="482222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Assistant Professor, Carleton School of Information Technology</a:t>
            </a:r>
          </a:p>
          <a:p>
            <a:r>
              <a:rPr lang="en-CA" dirty="0"/>
              <a:t>What to call me: Jaisie, Professor, Prof Sin</a:t>
            </a:r>
          </a:p>
          <a:p>
            <a:r>
              <a:rPr lang="en-CA" dirty="0"/>
              <a:t>Undergrad in Computer Science &amp; Neuroscience (UofT), Master of Information in UX (UofT), PhD in Information (UofT)</a:t>
            </a:r>
          </a:p>
          <a:p>
            <a:endParaRPr lang="en-CA" dirty="0"/>
          </a:p>
          <a:p>
            <a:r>
              <a:rPr lang="en-CA" dirty="0"/>
              <a:t>Email: </a:t>
            </a:r>
            <a:r>
              <a:rPr lang="en-CA" dirty="0">
                <a:hlinkClick r:id="rId2"/>
              </a:rPr>
              <a:t>jaisie.sin@carleton.ca</a:t>
            </a:r>
            <a:endParaRPr lang="en-CA" dirty="0"/>
          </a:p>
          <a:p>
            <a:r>
              <a:rPr lang="en-CA" dirty="0"/>
              <a:t>Seminar Email: </a:t>
            </a:r>
            <a:r>
              <a:rPr lang="en-CA" dirty="0">
                <a:hlinkClick r:id="rId3"/>
              </a:rPr>
              <a:t>CSIT-Seminars@cunet.carleton.ca</a:t>
            </a:r>
            <a:r>
              <a:rPr lang="en-CA" dirty="0"/>
              <a:t> </a:t>
            </a:r>
          </a:p>
          <a:p>
            <a:r>
              <a:rPr lang="en-CA" dirty="0"/>
              <a:t>Webpage: </a:t>
            </a:r>
            <a:r>
              <a:rPr lang="en-CA" dirty="0">
                <a:hlinkClick r:id="rId4"/>
              </a:rPr>
              <a:t>jaisiesin.com</a:t>
            </a:r>
            <a:endParaRPr lang="en-CA" dirty="0"/>
          </a:p>
          <a:p>
            <a:r>
              <a:rPr lang="en-CA" dirty="0" err="1"/>
              <a:t>Linkedin</a:t>
            </a:r>
            <a:r>
              <a:rPr lang="en-CA" dirty="0"/>
              <a:t>: </a:t>
            </a:r>
            <a:r>
              <a:rPr lang="en-CA" dirty="0">
                <a:hlinkClick r:id="rId5"/>
              </a:rPr>
              <a:t>https://www.linkedin.com/in/jaisiesin/</a:t>
            </a:r>
            <a:r>
              <a:rPr lang="en-CA" dirty="0"/>
              <a:t> </a:t>
            </a:r>
          </a:p>
        </p:txBody>
      </p:sp>
      <p:pic>
        <p:nvPicPr>
          <p:cNvPr id="5" name="Picture 4" descr="A person with long hair wearing glasses&#10;&#10;Description automatically generated">
            <a:extLst>
              <a:ext uri="{FF2B5EF4-FFF2-40B4-BE49-F238E27FC236}">
                <a16:creationId xmlns:a16="http://schemas.microsoft.com/office/drawing/2014/main" id="{DE19584D-A93A-CCDC-80FE-E38F6337DB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7" t="124" r="13577" b="-124"/>
          <a:stretch/>
        </p:blipFill>
        <p:spPr>
          <a:xfrm>
            <a:off x="-742951" y="8509"/>
            <a:ext cx="5907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2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3A81B8-A700-9B26-5A83-731CB9D8F5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Seminars and lectures given by students, faculty, and visitors</a:t>
            </a:r>
          </a:p>
          <a:p>
            <a:r>
              <a:rPr lang="en-CA" dirty="0"/>
              <a:t>All CSIT Masters and PhD students are required to attend at least 8 seminars and present at least once</a:t>
            </a:r>
          </a:p>
          <a:p>
            <a:pPr lvl="1"/>
            <a:r>
              <a:rPr lang="en-CA" dirty="0"/>
              <a:t>PhD students returning after a Masters need to do ITEC5001 again</a:t>
            </a:r>
          </a:p>
          <a:p>
            <a:endParaRPr lang="en-CA" dirty="0"/>
          </a:p>
          <a:p>
            <a:r>
              <a:rPr lang="en-CA" dirty="0"/>
              <a:t>Schedule (view only): </a:t>
            </a:r>
            <a:r>
              <a:rPr lang="en-CA" dirty="0">
                <a:hlinkClick r:id="rId2"/>
              </a:rPr>
              <a:t>https://docs.google.com/spreadsheets/d/1BcHcJfdIeTNZoBX0FCZgBZplO-BpB6LvFvtdIWUw5_g/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Two presentations slots per 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CCBD86-3AC0-D88F-2468-30CB9A82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ITEC5001 Graduate Seminars –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945134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A196D-BD6C-F57E-71D6-EFFB115239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Sign the attendance sheet to record your ITEC seminar attendance</a:t>
            </a:r>
          </a:p>
          <a:p>
            <a:r>
              <a:rPr lang="en-CA" dirty="0"/>
              <a:t>Each seminar session (whether there is 1 or 2 presentations) count as 1 attendance credit</a:t>
            </a:r>
          </a:p>
          <a:p>
            <a:r>
              <a:rPr lang="en-CA" dirty="0"/>
              <a:t>External events may count towards ITEC seminar attendance. Instructions:</a:t>
            </a:r>
          </a:p>
          <a:p>
            <a:pPr lvl="1"/>
            <a:r>
              <a:rPr lang="en-CA" dirty="0"/>
              <a:t>Inform the seminar coordinator about your intent to use this option and request permission.</a:t>
            </a:r>
          </a:p>
          <a:p>
            <a:pPr lvl="1"/>
            <a:r>
              <a:rPr lang="en-CA" dirty="0"/>
              <a:t>Complete an attendance form signed by the event organizer</a:t>
            </a:r>
          </a:p>
          <a:p>
            <a:r>
              <a:rPr lang="en-CA" dirty="0"/>
              <a:t>Late Policy: Late by more than 10 minutes would not count for attendance</a:t>
            </a:r>
          </a:p>
          <a:p>
            <a:r>
              <a:rPr lang="en-CA" dirty="0"/>
              <a:t>To check your attendance, email the Seminar Coordinator email address with the word "attendance" in the subject line (not live yet but will be after next week)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FB8F3-1259-D1D9-CF61-44E10E6E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It Works – Attendee</a:t>
            </a:r>
          </a:p>
        </p:txBody>
      </p:sp>
    </p:spTree>
    <p:extLst>
      <p:ext uri="{BB962C8B-B14F-4D97-AF65-F5344CB8AC3E}">
        <p14:creationId xmlns:p14="http://schemas.microsoft.com/office/powerpoint/2010/main" val="2397496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D983-E9DA-35D8-AA35-87C202375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73D7F-05E8-C702-6C7F-6AD16D6F2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000" y="1404407"/>
            <a:ext cx="10740888" cy="4357827"/>
          </a:xfrm>
        </p:spPr>
        <p:txBody>
          <a:bodyPr/>
          <a:lstStyle/>
          <a:p>
            <a:r>
              <a:rPr lang="en-CA" dirty="0"/>
              <a:t>Presenter slots are 30 min long.</a:t>
            </a:r>
          </a:p>
          <a:p>
            <a:pPr lvl="1"/>
            <a:r>
              <a:rPr lang="en-CA" dirty="0"/>
              <a:t>~20-25 mins long presentation, and with ~5-10 mins for Q&amp;A</a:t>
            </a:r>
          </a:p>
          <a:p>
            <a:r>
              <a:rPr lang="en-CA" dirty="0"/>
              <a:t>Any academic topic, including lectures, research talks, and project presentation</a:t>
            </a:r>
          </a:p>
          <a:p>
            <a:r>
              <a:rPr lang="en-CA" dirty="0"/>
              <a:t>Keep in mind your audience! NET and DM students &amp; faculty</a:t>
            </a:r>
          </a:p>
          <a:p>
            <a:r>
              <a:rPr lang="en-CA" dirty="0"/>
              <a:t>Should be polished and professional. No close reading off screen or notes!</a:t>
            </a:r>
          </a:p>
          <a:p>
            <a:r>
              <a:rPr lang="en-CA" dirty="0"/>
              <a:t>Email seminar coordinator to register. Include title and which date/time you want. Send 150-250 word abstract by Wednesday before your talk.</a:t>
            </a:r>
          </a:p>
          <a:p>
            <a:endParaRPr lang="en-CA" dirty="0"/>
          </a:p>
          <a:p>
            <a:r>
              <a:rPr lang="en-CA" dirty="0"/>
              <a:t>No double-dipping – You do not get attendance credit for your own presentation</a:t>
            </a:r>
          </a:p>
          <a:p>
            <a:pPr lvl="1"/>
            <a:r>
              <a:rPr lang="en-CA" dirty="0"/>
              <a:t>But you can get attendance credit for any others’ presentations on the same 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21B8E-C0C4-19F7-F67F-EFD286F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It Works – Presenter</a:t>
            </a:r>
          </a:p>
        </p:txBody>
      </p:sp>
    </p:spTree>
    <p:extLst>
      <p:ext uri="{BB962C8B-B14F-4D97-AF65-F5344CB8AC3E}">
        <p14:creationId xmlns:p14="http://schemas.microsoft.com/office/powerpoint/2010/main" val="589073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08DF70-2564-EADA-DE88-2D22A2397C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When you have attended 8 presentations &amp; presented once, register for ITEC 5001</a:t>
            </a:r>
          </a:p>
          <a:p>
            <a:r>
              <a:rPr lang="en-CA" dirty="0"/>
              <a:t>If you meet these requirements for ITEC5001, you will receive your credit (pass/fail) for this course during that semester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50B4D-697F-A9CB-7895-D7F0CF18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“Register” for ITEC5001</a:t>
            </a:r>
          </a:p>
        </p:txBody>
      </p:sp>
    </p:spTree>
    <p:extLst>
      <p:ext uri="{BB962C8B-B14F-4D97-AF65-F5344CB8AC3E}">
        <p14:creationId xmlns:p14="http://schemas.microsoft.com/office/powerpoint/2010/main" val="1501017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C5CD-69E5-776C-35B1-A90CC950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9F93-7DC9-9CB9-7DA5-06A4BAA86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200" y="2116785"/>
            <a:ext cx="10154516" cy="3677535"/>
          </a:xfrm>
        </p:spPr>
        <p:txBody>
          <a:bodyPr/>
          <a:lstStyle/>
          <a:p>
            <a:r>
              <a:rPr lang="en-CA" dirty="0"/>
              <a:t>Seminar Coordinator Email: </a:t>
            </a:r>
            <a:r>
              <a:rPr lang="en-CA" dirty="0">
                <a:hlinkClick r:id="rId2"/>
              </a:rPr>
              <a:t>CSIT-Seminars@cunet.carleton.ca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Seminar Schedule (view only): </a:t>
            </a:r>
            <a:r>
              <a:rPr lang="en-CA" dirty="0">
                <a:hlinkClick r:id="rId3"/>
              </a:rPr>
              <a:t>https://docs.google.com/spreadsheets/d/1BcHcJfdIeTNZoBX0FCZgBZplO-BpB6LvFvtdIWUw5_g/</a:t>
            </a:r>
            <a:r>
              <a:rPr lang="en-CA" dirty="0"/>
              <a:t>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16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CA" sz="5400"/>
              <a:t>Where to Find information and forms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09"/>
            </a:schemeClr>
          </a:solidFill>
          <a:ln w="44450" cap="rnd" cmpd="sng">
            <a:solidFill>
              <a:schemeClr val="accent2">
                <a:alpha val="7450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572493" y="2089036"/>
            <a:ext cx="7050249" cy="449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CA" sz="2200" b="1" i="0" u="none" strike="noStrike" dirty="0">
                <a:latin typeface="Calibri"/>
                <a:ea typeface="Calibri"/>
                <a:cs typeface="Calibri"/>
                <a:sym typeface="Calibri"/>
              </a:rPr>
              <a:t>Grad website</a:t>
            </a:r>
            <a:r>
              <a:rPr lang="en-CA" sz="2200" b="0" i="0" u="none" strike="noStrike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CA" sz="2200" dirty="0">
                <a:latin typeface="Calibri"/>
                <a:ea typeface="Calibri"/>
                <a:cs typeface="Calibri"/>
                <a:sym typeface="Calibri"/>
              </a:rPr>
              <a:t> Links, forms, information on Directed Studies and Seminar course</a:t>
            </a:r>
            <a:r>
              <a:rPr lang="en-CA" sz="2200" b="0" i="0" u="none" strike="noStrike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CA" sz="2200" b="0" i="0" u="sng" strike="noStrik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https://carleton.ca/csit/current-students/</a:t>
            </a:r>
            <a:endParaRPr sz="2200" b="0" i="0" u="sng" strike="noStrik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buSzPct val="108108"/>
            </a:pPr>
            <a:endParaRPr lang="en-CA" sz="2200" b="1" dirty="0"/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CA" sz="2200" b="1" i="0" u="none" strike="noStrike" dirty="0">
                <a:latin typeface="Calibri"/>
                <a:ea typeface="Calibri"/>
                <a:cs typeface="Calibri"/>
                <a:sym typeface="Calibri"/>
              </a:rPr>
              <a:t>CSIT Graduate Manual</a:t>
            </a:r>
            <a:r>
              <a:rPr lang="en-CA" sz="2200" dirty="0"/>
              <a:t>:</a:t>
            </a:r>
            <a:r>
              <a:rPr lang="en-CA" sz="2200" b="0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200" b="0" i="0" u="sng" strike="noStrik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https://grad.csit.carleton.ca/docs/CSIT_Graduate_Students_Manual_2025.pdf</a:t>
            </a:r>
            <a:endParaRPr sz="2200" u="sng" dirty="0">
              <a:latin typeface="Calibri"/>
              <a:ea typeface="Calibri"/>
              <a:cs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CA" sz="2200" dirty="0"/>
              <a:t>Read it! It has all this information &amp; more!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CA" sz="2200" dirty="0"/>
              <a:t>Pay attention to deadlines. These are important and if you miss them you may end up having to pay for another term.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CA" sz="2200" dirty="0"/>
              <a:t>Carleton Policies: </a:t>
            </a:r>
            <a:r>
              <a:rPr lang="en-CA" sz="22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https://gradstudents.carleton.ca/graduate-supervision-responsibilities-expectations-policy/</a:t>
            </a:r>
            <a:r>
              <a:rPr lang="en-CA" sz="2200" dirty="0"/>
              <a:t> </a:t>
            </a:r>
            <a:endParaRPr dirty="0"/>
          </a:p>
        </p:txBody>
      </p:sp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37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CA" sz="5400" dirty="0"/>
              <a:t>Courses</a:t>
            </a:r>
            <a:endParaRPr dirty="0"/>
          </a:p>
        </p:txBody>
      </p:sp>
      <p:sp>
        <p:nvSpPr>
          <p:cNvPr id="151" name="Google Shape;151;p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1700"/>
            </a:pPr>
            <a:r>
              <a:rPr lang="en-CA" sz="1700" dirty="0"/>
              <a:t>Core vs Elective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CA" sz="1700" b="1" dirty="0"/>
              <a:t>ITEC5001: Seminar series: </a:t>
            </a:r>
            <a:r>
              <a:rPr lang="en-CA" sz="1700" dirty="0"/>
              <a:t>All students required </a:t>
            </a:r>
            <a:r>
              <a:rPr lang="en-CA" sz="1700"/>
              <a:t>to present (x1) and attend (x8). </a:t>
            </a:r>
            <a:r>
              <a:rPr lang="en-CA" sz="1700" dirty="0"/>
              <a:t>Also, your time to socialize and meet each other.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CA" sz="1700" b="1" dirty="0"/>
              <a:t>Directed Study/NET projects: </a:t>
            </a:r>
            <a:r>
              <a:rPr lang="en-CA" sz="1700" dirty="0"/>
              <a:t>(elective) requires a course outline &amp; registration form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CA" sz="1700" dirty="0"/>
              <a:t>Register for your winter courses now (after discussing with advisor/supervisor)</a:t>
            </a:r>
            <a:endParaRPr dirty="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</p:txBody>
      </p:sp>
      <p:pic>
        <p:nvPicPr>
          <p:cNvPr id="153" name="Google Shape;153;p4" descr="A person sitting at a desk with a comput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02"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646322" y="599625"/>
            <a:ext cx="7920345" cy="82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/>
              <a:t>Advisors (Course-based programs)</a:t>
            </a:r>
            <a:endParaRPr lang="en-US" sz="4000"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876693" y="1948686"/>
            <a:ext cx="5581184" cy="400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400" dirty="0"/>
              <a:t>Who is my advisor? It’s listed on your admission offer</a:t>
            </a:r>
            <a:endParaRPr lang="en-US" sz="24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400" b="1" dirty="0"/>
              <a:t>Your</a:t>
            </a:r>
            <a:r>
              <a:rPr lang="en-CA" sz="2400" dirty="0"/>
              <a:t> responsibility to contact them. </a:t>
            </a:r>
            <a:endParaRPr sz="2400" dirty="0"/>
          </a:p>
          <a:p>
            <a:r>
              <a:rPr lang="en-CA" sz="2400" dirty="0"/>
              <a:t>Send an email to introduce yourself, let them know you’re here, and set up a meeting to discuss courses you are taking this term &amp; planning on next </a:t>
            </a:r>
            <a:r>
              <a:rPr lang="en-CA" sz="2400"/>
              <a:t>term</a:t>
            </a:r>
            <a:endParaRPr lang="en-CA" sz="2400" dirty="0"/>
          </a:p>
          <a:p>
            <a: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400" dirty="0"/>
              <a:t>Check in (at least) once a term minimum with progress reports</a:t>
            </a:r>
            <a:endParaRPr sz="24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900"/>
          </a:p>
        </p:txBody>
      </p:sp>
      <p:pic>
        <p:nvPicPr>
          <p:cNvPr id="141" name="Google Shape;141;p26" descr="A street sign with different directi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231" r="19287" b="-1"/>
          <a:stretch/>
        </p:blipFill>
        <p:spPr>
          <a:xfrm>
            <a:off x="6820680" y="1736879"/>
            <a:ext cx="4487755" cy="4178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6"/>
          <p:cNvGrpSpPr/>
          <p:nvPr/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43" name="Google Shape;143;p26"/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 rot="-54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723020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CA" sz="5400"/>
              <a:t>Supervisors (thesis students)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" descr="A picture containing toy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712" b="-2"/>
          <a:stretch/>
        </p:blipFill>
        <p:spPr>
          <a:xfrm>
            <a:off x="6149902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640080" y="2915457"/>
            <a:ext cx="5293995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dirty="0"/>
              <a:t>Send an email to let them know you’re here &amp; set up a meeting </a:t>
            </a:r>
            <a:endParaRPr dirty="0"/>
          </a:p>
          <a:p>
            <a:pPr marL="228600" indent="-228600">
              <a:buSzPts val="1500"/>
            </a:pPr>
            <a:endParaRPr lang="en-CA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dirty="0"/>
              <a:t>Check in (at least) once a term minimum with progress reports</a:t>
            </a:r>
          </a:p>
          <a:p>
            <a:pPr marL="685800" lvl="1" indent="-228600">
              <a:spcBef>
                <a:spcPts val="1000"/>
              </a:spcBef>
              <a:buSzPts val="1500"/>
            </a:pPr>
            <a:r>
              <a:rPr lang="en-CA" dirty="0"/>
              <a:t>Ideally more during the research phase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572493" y="43154"/>
            <a:ext cx="11018520" cy="1434415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5400"/>
              <a:t>Typical deadline dates</a:t>
            </a:r>
          </a:p>
        </p:txBody>
      </p:sp>
      <p:sp>
        <p:nvSpPr>
          <p:cNvPr id="1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481314" y="2006187"/>
            <a:ext cx="7078269" cy="45425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2400" b="1" dirty="0"/>
              <a:t>PhD qualifying exam</a:t>
            </a:r>
            <a:r>
              <a:rPr lang="en-CA" sz="2400" dirty="0"/>
              <a:t>: last day of exams in a term (as set in the calendar </a:t>
            </a:r>
            <a:r>
              <a:rPr lang="en-CA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https://calendar.carleton.ca/academicyear/</a:t>
            </a:r>
            <a:r>
              <a:rPr lang="en-CA" sz="2400" dirty="0"/>
              <a:t> )  </a:t>
            </a:r>
            <a:r>
              <a:rPr lang="en-CA" sz="2400" b="0" i="0" u="none" strike="noStrike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dirty="0"/>
          </a:p>
          <a:p>
            <a:r>
              <a:rPr lang="en-CA" sz="2400" b="1" dirty="0">
                <a:latin typeface="Calibri"/>
                <a:ea typeface="Calibri"/>
                <a:cs typeface="Calibri"/>
                <a:sym typeface="Calibri"/>
              </a:rPr>
              <a:t>PhD proposal</a:t>
            </a:r>
            <a:r>
              <a:rPr lang="en-CA" sz="2400" dirty="0"/>
              <a:t>: </a:t>
            </a:r>
            <a:r>
              <a:rPr lang="en-CA" sz="2400" dirty="0">
                <a:latin typeface="Calibri"/>
                <a:ea typeface="Calibri"/>
                <a:cs typeface="Calibri"/>
                <a:sym typeface="Calibri"/>
              </a:rPr>
              <a:t>last day of exams in a term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Work must be submitted one month prior </a:t>
            </a:r>
            <a:endParaRPr lang="en-CA" dirty="0"/>
          </a:p>
          <a:p>
            <a:r>
              <a:rPr lang="en-CA" sz="2400" b="1" i="0" u="none" strike="noStrike" dirty="0">
                <a:latin typeface="Calibri"/>
                <a:ea typeface="Calibri"/>
                <a:cs typeface="Calibri"/>
                <a:sym typeface="Calibri"/>
              </a:rPr>
              <a:t>PhD</a:t>
            </a:r>
            <a:r>
              <a:rPr lang="en-CA" sz="2400" b="1" dirty="0"/>
              <a:t> defence</a:t>
            </a:r>
            <a:r>
              <a:rPr lang="en-CA" sz="2400" dirty="0"/>
              <a:t>:</a:t>
            </a:r>
            <a:r>
              <a:rPr lang="en-CA" sz="2400" b="0" i="0" u="none" strike="noStrike" dirty="0">
                <a:latin typeface="Calibri"/>
                <a:ea typeface="Calibri"/>
                <a:cs typeface="Calibri"/>
                <a:sym typeface="Calibri"/>
              </a:rPr>
              <a:t> last day of classes in a </a:t>
            </a:r>
            <a:r>
              <a:rPr lang="en-CA" sz="2400" dirty="0"/>
              <a:t>term</a:t>
            </a:r>
          </a:p>
          <a:p>
            <a:pPr lvl="1">
              <a:buFont typeface="Courier New"/>
              <a:buChar char="o"/>
            </a:pPr>
            <a:r>
              <a:rPr lang="en-CA" sz="2000" dirty="0"/>
              <a:t>Work</a:t>
            </a:r>
            <a:r>
              <a:rPr lang="en-CA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  must be submitted </a:t>
            </a:r>
            <a:r>
              <a:rPr lang="en-CA" sz="2000" i="0" u="none" strike="noStrike" dirty="0">
                <a:latin typeface="Calibri"/>
                <a:ea typeface="Calibri"/>
                <a:cs typeface="Calibri"/>
                <a:sym typeface="Calibri"/>
              </a:rPr>
              <a:t>2 months in advance of that date</a:t>
            </a:r>
            <a:endParaRPr lang="en-CA" sz="2000" dirty="0"/>
          </a:p>
          <a:p>
            <a:r>
              <a:rPr lang="en-CA" sz="2400" b="1" dirty="0"/>
              <a:t>Master’s defence</a:t>
            </a:r>
            <a:r>
              <a:rPr lang="en-CA" sz="2400" dirty="0"/>
              <a:t>: last day of classes in a term</a:t>
            </a:r>
          </a:p>
          <a:p>
            <a:pPr lvl="1">
              <a:buFont typeface="Courier New"/>
              <a:buChar char="o"/>
            </a:pPr>
            <a:r>
              <a:rPr lang="en-CA" sz="2000" dirty="0"/>
              <a:t>Work must be submitted one month in advance of that date.</a:t>
            </a:r>
          </a:p>
        </p:txBody>
      </p:sp>
      <p:pic>
        <p:nvPicPr>
          <p:cNvPr id="128" name="Picture 127" descr="Calendar">
            <a:extLst>
              <a:ext uri="{FF2B5EF4-FFF2-40B4-BE49-F238E27FC236}">
                <a16:creationId xmlns:a16="http://schemas.microsoft.com/office/drawing/2014/main" id="{A498ECB8-7908-A668-61FE-CC101C88B7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64" r="25220" b="2"/>
          <a:stretch>
            <a:fillRect/>
          </a:stretch>
        </p:blipFill>
        <p:spPr>
          <a:xfrm>
            <a:off x="7701709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/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4" descr="A clock in a circle&#10;&#10;Description automatically generated"/>
          <p:cNvPicPr preferRelativeResize="0"/>
          <p:nvPr/>
        </p:nvPicPr>
        <p:blipFill rotWithShape="1">
          <a:blip r:embed="rId3">
            <a:alphaModFix amt="60000"/>
          </a:blip>
          <a:srcRect l="7313" r="1277" b="-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838200" y="525195"/>
            <a:ext cx="10165218" cy="187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 dirty="0">
                <a:solidFill>
                  <a:srgbClr val="FFFFFF"/>
                </a:solidFill>
              </a:rPr>
              <a:t>Extension Requests</a:t>
            </a:r>
            <a:endParaRPr dirty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838200" y="2924415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r>
              <a:rPr lang="en-CA" dirty="0">
                <a:solidFill>
                  <a:srgbClr val="FFFFFF"/>
                </a:solidFill>
              </a:rPr>
              <a:t>Extension requests are NOT taken lightly.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endParaRPr lang="en-CA" sz="110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r>
              <a:rPr lang="en-CA" dirty="0">
                <a:solidFill>
                  <a:srgbClr val="FFFFFF"/>
                </a:solidFill>
              </a:rPr>
              <a:t>Must have a legitimate reason for requiring an extension.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endParaRPr lang="en-CA" sz="1100" dirty="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</a:pPr>
            <a:r>
              <a:rPr lang="en-CA" dirty="0">
                <a:solidFill>
                  <a:srgbClr val="FFFFFF"/>
                </a:solidFill>
              </a:rPr>
              <a:t>They involve a lot of paperwork and meetings on our side, so do NOT just use an extension because you procrastinated. It will be rejected. 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A3165E3EBE24B88AB14CD549A7F41" ma:contentTypeVersion="3" ma:contentTypeDescription="Create a new document." ma:contentTypeScope="" ma:versionID="fe76b319073053566159057d553497cc">
  <xsd:schema xmlns:xsd="http://www.w3.org/2001/XMLSchema" xmlns:xs="http://www.w3.org/2001/XMLSchema" xmlns:p="http://schemas.microsoft.com/office/2006/metadata/properties" xmlns:ns2="739e5057-e0c1-496e-9a5a-61c63649a261" targetNamespace="http://schemas.microsoft.com/office/2006/metadata/properties" ma:root="true" ma:fieldsID="2c875290a964b1537d98432911556135" ns2:_="">
    <xsd:import namespace="739e5057-e0c1-496e-9a5a-61c63649a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5057-e0c1-496e-9a5a-61c63649a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895075-B831-4F54-94BB-E81A3D154C7E}">
  <ds:schemaRefs>
    <ds:schemaRef ds:uri="739e5057-e0c1-496e-9a5a-61c63649a2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FE6C9D-DBEB-405A-A59C-4BC02FABD8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C860B-83AD-42F6-8A6A-CCF4F90789D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1921</Words>
  <Application>Microsoft Macintosh PowerPoint</Application>
  <PresentationFormat>Widescreen</PresentationFormat>
  <Paragraphs>200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Play</vt:lpstr>
      <vt:lpstr>Calibri</vt:lpstr>
      <vt:lpstr>Courier New</vt:lpstr>
      <vt:lpstr>Arial</vt:lpstr>
      <vt:lpstr>Times New Roman</vt:lpstr>
      <vt:lpstr>Office Theme</vt:lpstr>
      <vt:lpstr>Graduate Orientation 2025</vt:lpstr>
      <vt:lpstr>Agenda</vt:lpstr>
      <vt:lpstr>ADGS</vt:lpstr>
      <vt:lpstr>Where to Find information and forms</vt:lpstr>
      <vt:lpstr>Courses</vt:lpstr>
      <vt:lpstr>Advisors (Course-based programs)</vt:lpstr>
      <vt:lpstr>Supervisors (thesis students)</vt:lpstr>
      <vt:lpstr>Typical deadline dates</vt:lpstr>
      <vt:lpstr>Extension Requests</vt:lpstr>
      <vt:lpstr>We need to sign off on all your forms</vt:lpstr>
      <vt:lpstr>Scholarships &amp; Awards</vt:lpstr>
      <vt:lpstr>Travel funds</vt:lpstr>
      <vt:lpstr>TAing</vt:lpstr>
      <vt:lpstr>Academic Integrity</vt:lpstr>
      <vt:lpstr>Campus Resources</vt:lpstr>
      <vt:lpstr>Get a desk!</vt:lpstr>
      <vt:lpstr>Dedicated Study Spaces</vt:lpstr>
      <vt:lpstr>CSIT Labs</vt:lpstr>
      <vt:lpstr>Graduate Students’ Association</vt:lpstr>
      <vt:lpstr>Academic Support</vt:lpstr>
      <vt:lpstr>Professional Development Opportunities</vt:lpstr>
      <vt:lpstr>CUPE 4600</vt:lpstr>
      <vt:lpstr>Department of Equity and Inclusive Communities </vt:lpstr>
      <vt:lpstr>Foot Patrol </vt:lpstr>
      <vt:lpstr>Print Shop</vt:lpstr>
      <vt:lpstr>Urgent need food support</vt:lpstr>
      <vt:lpstr>Paul Menton Centre</vt:lpstr>
      <vt:lpstr>Mental Health Supports</vt:lpstr>
      <vt:lpstr>CSIT Grad Society??</vt:lpstr>
      <vt:lpstr>Check out &amp; Connect on the socials…</vt:lpstr>
      <vt:lpstr>CSIT Graduate Seminars</vt:lpstr>
      <vt:lpstr>Your Seminar Coordinator</vt:lpstr>
      <vt:lpstr>ITEC5001 Graduate Seminars – What are they?</vt:lpstr>
      <vt:lpstr>How It Works – Attendee</vt:lpstr>
      <vt:lpstr>How It Works – Presenter</vt:lpstr>
      <vt:lpstr>When to “Register” for ITEC5001</vt:lpstr>
      <vt:lpstr>Quick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KC</dc:creator>
  <cp:lastModifiedBy>Marc St-Hilaire</cp:lastModifiedBy>
  <cp:revision>46</cp:revision>
  <dcterms:created xsi:type="dcterms:W3CDTF">2022-08-23T13:54:42Z</dcterms:created>
  <dcterms:modified xsi:type="dcterms:W3CDTF">2025-09-09T13:18:06Z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0x010100A28A3165E3EBE24B88AB14CD549A7F41</vt:lpwstr>
  </property>
</Properties>
</file>