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2"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n4lrXIlcV1TVt7M+eRRew23iJ+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Hellema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8CA5EF-CD4A-44D7-8F67-76818006253A}">
  <a:tblStyle styleId="{2A8CA5EF-CD4A-44D7-8F67-76818006253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7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unny\Desktop\Faculty+Training+Survey_SEPT-20-2021_Char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'Q9'!$N$25:$N$31</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'Q9'!$O$25:$O$31</c:f>
              <c:numCache>
                <c:formatCode>0%</c:formatCode>
                <c:ptCount val="7"/>
                <c:pt idx="0">
                  <c:v>9.0909090909090912E-2</c:v>
                </c:pt>
                <c:pt idx="1">
                  <c:v>0.16666666666666666</c:v>
                </c:pt>
                <c:pt idx="2">
                  <c:v>9.1603053435114504E-2</c:v>
                </c:pt>
                <c:pt idx="3">
                  <c:v>0.15151515151515152</c:v>
                </c:pt>
                <c:pt idx="4">
                  <c:v>0.22727272727272727</c:v>
                </c:pt>
                <c:pt idx="5">
                  <c:v>0.37878787878787878</c:v>
                </c:pt>
                <c:pt idx="6">
                  <c:v>0.18320610687022901</c:v>
                </c:pt>
              </c:numCache>
            </c:numRef>
          </c:val>
          <c:extLst>
            <c:ext xmlns:c16="http://schemas.microsoft.com/office/drawing/2014/chart" uri="{C3380CC4-5D6E-409C-BE32-E72D297353CC}">
              <c16:uniqueId val="{00000000-87E1-4738-94E3-050DDE969426}"/>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'Q9'!$N$25:$N$31</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'Q9'!$P$25:$P$31</c:f>
              <c:numCache>
                <c:formatCode>0%</c:formatCode>
                <c:ptCount val="7"/>
                <c:pt idx="0">
                  <c:v>0.15151515151515152</c:v>
                </c:pt>
                <c:pt idx="1">
                  <c:v>0.19696969696969696</c:v>
                </c:pt>
                <c:pt idx="2">
                  <c:v>0.15267175572519084</c:v>
                </c:pt>
                <c:pt idx="3">
                  <c:v>0.18939393939393939</c:v>
                </c:pt>
                <c:pt idx="4">
                  <c:v>0.25757575757575757</c:v>
                </c:pt>
                <c:pt idx="5">
                  <c:v>0.23484848484848486</c:v>
                </c:pt>
                <c:pt idx="6">
                  <c:v>0.13740458015267176</c:v>
                </c:pt>
              </c:numCache>
            </c:numRef>
          </c:val>
          <c:extLst>
            <c:ext xmlns:c16="http://schemas.microsoft.com/office/drawing/2014/chart" uri="{C3380CC4-5D6E-409C-BE32-E72D297353CC}">
              <c16:uniqueId val="{00000001-87E1-4738-94E3-050DDE969426}"/>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'Q9'!$N$25:$N$31</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'Q9'!$Q$25:$Q$31</c:f>
              <c:numCache>
                <c:formatCode>0%</c:formatCode>
                <c:ptCount val="7"/>
                <c:pt idx="0">
                  <c:v>0.31060606060606061</c:v>
                </c:pt>
                <c:pt idx="1">
                  <c:v>0.34848484848484851</c:v>
                </c:pt>
                <c:pt idx="2">
                  <c:v>0.29770992366412213</c:v>
                </c:pt>
                <c:pt idx="3">
                  <c:v>0.34848484848484851</c:v>
                </c:pt>
                <c:pt idx="4">
                  <c:v>0.21212121212121213</c:v>
                </c:pt>
                <c:pt idx="5">
                  <c:v>0.25757575757575757</c:v>
                </c:pt>
                <c:pt idx="6">
                  <c:v>0.21374045801526717</c:v>
                </c:pt>
              </c:numCache>
            </c:numRef>
          </c:val>
          <c:extLst>
            <c:ext xmlns:c16="http://schemas.microsoft.com/office/drawing/2014/chart" uri="{C3380CC4-5D6E-409C-BE32-E72D297353CC}">
              <c16:uniqueId val="{00000002-87E1-4738-94E3-050DDE969426}"/>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'Q9'!$N$25:$N$31</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'Q9'!$R$25:$R$31</c:f>
              <c:numCache>
                <c:formatCode>0%</c:formatCode>
                <c:ptCount val="7"/>
                <c:pt idx="0">
                  <c:v>0.31818181818181818</c:v>
                </c:pt>
                <c:pt idx="1">
                  <c:v>0.18181818181818182</c:v>
                </c:pt>
                <c:pt idx="2">
                  <c:v>0.33587786259541985</c:v>
                </c:pt>
                <c:pt idx="3">
                  <c:v>0.2196969696969697</c:v>
                </c:pt>
                <c:pt idx="4">
                  <c:v>0.2196969696969697</c:v>
                </c:pt>
                <c:pt idx="5">
                  <c:v>8.3333333333333329E-2</c:v>
                </c:pt>
                <c:pt idx="6">
                  <c:v>0.29007633587786258</c:v>
                </c:pt>
              </c:numCache>
            </c:numRef>
          </c:val>
          <c:extLst>
            <c:ext xmlns:c16="http://schemas.microsoft.com/office/drawing/2014/chart" uri="{C3380CC4-5D6E-409C-BE32-E72D297353CC}">
              <c16:uniqueId val="{00000003-87E1-4738-94E3-050DDE969426}"/>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'Q9'!$N$25:$N$31</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'Q9'!$S$25:$S$31</c:f>
              <c:numCache>
                <c:formatCode>0%</c:formatCode>
                <c:ptCount val="7"/>
                <c:pt idx="0">
                  <c:v>0.12878787878787878</c:v>
                </c:pt>
                <c:pt idx="1">
                  <c:v>0.10606060606060606</c:v>
                </c:pt>
                <c:pt idx="2">
                  <c:v>0.12213740458015267</c:v>
                </c:pt>
                <c:pt idx="3">
                  <c:v>9.0909090909090912E-2</c:v>
                </c:pt>
                <c:pt idx="4">
                  <c:v>6.0606060606060608E-2</c:v>
                </c:pt>
                <c:pt idx="5">
                  <c:v>3.0303030303030304E-2</c:v>
                </c:pt>
                <c:pt idx="6">
                  <c:v>0.10687022900763359</c:v>
                </c:pt>
              </c:numCache>
            </c:numRef>
          </c:val>
          <c:extLst>
            <c:ext xmlns:c16="http://schemas.microsoft.com/office/drawing/2014/chart" uri="{C3380CC4-5D6E-409C-BE32-E72D297353CC}">
              <c16:uniqueId val="{00000004-87E1-4738-94E3-050DDE969426}"/>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'Q9'!$N$25:$N$31</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'Q9'!$T$25:$T$31</c:f>
              <c:numCache>
                <c:formatCode>0%</c:formatCode>
                <c:ptCount val="7"/>
                <c:pt idx="0">
                  <c:v>0</c:v>
                </c:pt>
                <c:pt idx="1">
                  <c:v>0</c:v>
                </c:pt>
                <c:pt idx="2">
                  <c:v>0</c:v>
                </c:pt>
                <c:pt idx="3">
                  <c:v>0</c:v>
                </c:pt>
                <c:pt idx="4">
                  <c:v>2.2727272727272728E-2</c:v>
                </c:pt>
                <c:pt idx="5">
                  <c:v>1.5151515151515152E-2</c:v>
                </c:pt>
                <c:pt idx="6">
                  <c:v>6.8702290076335881E-2</c:v>
                </c:pt>
              </c:numCache>
            </c:numRef>
          </c:val>
          <c:extLst>
            <c:ext xmlns:c16="http://schemas.microsoft.com/office/drawing/2014/chart" uri="{C3380CC4-5D6E-409C-BE32-E72D297353CC}">
              <c16:uniqueId val="{00000005-87E1-4738-94E3-050DDE969426}"/>
            </c:ext>
          </c:extLst>
        </c:ser>
        <c:dLbls>
          <c:dLblPos val="ctr"/>
          <c:showLegendKey val="0"/>
          <c:showVal val="1"/>
          <c:showCatName val="0"/>
          <c:showSerName val="0"/>
          <c:showPercent val="0"/>
          <c:showBubbleSize val="0"/>
        </c:dLbls>
        <c:gapWidth val="150"/>
        <c:overlap val="100"/>
        <c:axId val="348715167"/>
        <c:axId val="348719743"/>
      </c:barChart>
      <c:catAx>
        <c:axId val="348715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19743"/>
        <c:crosses val="autoZero"/>
        <c:auto val="1"/>
        <c:lblAlgn val="ctr"/>
        <c:lblOffset val="100"/>
        <c:noMultiLvlLbl val="0"/>
      </c:catAx>
      <c:valAx>
        <c:axId val="3487197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1516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'Q14'!$N$28:$N$34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'Q14'!$O$28:$O$34</c:f>
              <c:numCache>
                <c:formatCode>0%</c:formatCode>
                <c:ptCount val="7"/>
                <c:pt idx="0">
                  <c:v>7.6335877862595417E-3</c:v>
                </c:pt>
                <c:pt idx="1">
                  <c:v>7.575757575757576E-3</c:v>
                </c:pt>
                <c:pt idx="2">
                  <c:v>7.575757575757576E-3</c:v>
                </c:pt>
                <c:pt idx="3">
                  <c:v>7.575757575757576E-3</c:v>
                </c:pt>
                <c:pt idx="4">
                  <c:v>3.8167938931297711E-2</c:v>
                </c:pt>
                <c:pt idx="5">
                  <c:v>7.6335877862595417E-3</c:v>
                </c:pt>
                <c:pt idx="6">
                  <c:v>0</c:v>
                </c:pt>
              </c:numCache>
            </c:numRef>
          </c:val>
          <c:extLst>
            <c:ext xmlns:c16="http://schemas.microsoft.com/office/drawing/2014/chart" uri="{C3380CC4-5D6E-409C-BE32-E72D297353CC}">
              <c16:uniqueId val="{00000000-1BD4-455E-A75C-BCB343254F5C}"/>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'Q14'!$N$28:$N$34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'Q14'!$P$28:$P$34</c:f>
              <c:numCache>
                <c:formatCode>0%</c:formatCode>
                <c:ptCount val="7"/>
                <c:pt idx="0">
                  <c:v>0</c:v>
                </c:pt>
                <c:pt idx="1">
                  <c:v>0</c:v>
                </c:pt>
                <c:pt idx="2">
                  <c:v>0</c:v>
                </c:pt>
                <c:pt idx="3">
                  <c:v>7.575757575757576E-3</c:v>
                </c:pt>
                <c:pt idx="4">
                  <c:v>5.3435114503816793E-2</c:v>
                </c:pt>
                <c:pt idx="5">
                  <c:v>2.2900763358778626E-2</c:v>
                </c:pt>
                <c:pt idx="6">
                  <c:v>4.6511627906976744E-2</c:v>
                </c:pt>
              </c:numCache>
            </c:numRef>
          </c:val>
          <c:extLst>
            <c:ext xmlns:c16="http://schemas.microsoft.com/office/drawing/2014/chart" uri="{C3380CC4-5D6E-409C-BE32-E72D297353CC}">
              <c16:uniqueId val="{00000001-1BD4-455E-A75C-BCB343254F5C}"/>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'Q14'!$N$28:$N$34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'Q14'!$Q$28:$Q$34</c:f>
              <c:numCache>
                <c:formatCode>0%</c:formatCode>
                <c:ptCount val="7"/>
                <c:pt idx="0">
                  <c:v>7.6335877862595417E-3</c:v>
                </c:pt>
                <c:pt idx="1">
                  <c:v>4.5454545454545456E-2</c:v>
                </c:pt>
                <c:pt idx="2">
                  <c:v>5.3030303030303032E-2</c:v>
                </c:pt>
                <c:pt idx="3">
                  <c:v>9.8484848484848481E-2</c:v>
                </c:pt>
                <c:pt idx="4">
                  <c:v>0.26717557251908397</c:v>
                </c:pt>
                <c:pt idx="5">
                  <c:v>0.17557251908396945</c:v>
                </c:pt>
                <c:pt idx="6">
                  <c:v>0.14728682170542637</c:v>
                </c:pt>
              </c:numCache>
            </c:numRef>
          </c:val>
          <c:extLst>
            <c:ext xmlns:c16="http://schemas.microsoft.com/office/drawing/2014/chart" uri="{C3380CC4-5D6E-409C-BE32-E72D297353CC}">
              <c16:uniqueId val="{00000002-1BD4-455E-A75C-BCB343254F5C}"/>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'Q14'!$N$28:$N$34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'Q14'!$R$28:$R$34</c:f>
              <c:numCache>
                <c:formatCode>0%</c:formatCode>
                <c:ptCount val="7"/>
                <c:pt idx="0">
                  <c:v>0.13740458015267176</c:v>
                </c:pt>
                <c:pt idx="1">
                  <c:v>0.19696969696969696</c:v>
                </c:pt>
                <c:pt idx="2">
                  <c:v>0.20454545454545456</c:v>
                </c:pt>
                <c:pt idx="3">
                  <c:v>0.2878787878787879</c:v>
                </c:pt>
                <c:pt idx="4">
                  <c:v>0.35877862595419846</c:v>
                </c:pt>
                <c:pt idx="5">
                  <c:v>0.31297709923664124</c:v>
                </c:pt>
                <c:pt idx="6">
                  <c:v>0.34108527131782945</c:v>
                </c:pt>
              </c:numCache>
            </c:numRef>
          </c:val>
          <c:extLst>
            <c:ext xmlns:c16="http://schemas.microsoft.com/office/drawing/2014/chart" uri="{C3380CC4-5D6E-409C-BE32-E72D297353CC}">
              <c16:uniqueId val="{00000003-1BD4-455E-A75C-BCB343254F5C}"/>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'Q14'!$N$28:$N$34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'Q14'!$S$28:$S$34</c:f>
              <c:numCache>
                <c:formatCode>0%</c:formatCode>
                <c:ptCount val="7"/>
                <c:pt idx="0">
                  <c:v>0.80916030534351147</c:v>
                </c:pt>
                <c:pt idx="1">
                  <c:v>0.75</c:v>
                </c:pt>
                <c:pt idx="2">
                  <c:v>0.73484848484848486</c:v>
                </c:pt>
                <c:pt idx="3">
                  <c:v>0.59848484848484851</c:v>
                </c:pt>
                <c:pt idx="4">
                  <c:v>0.28244274809160308</c:v>
                </c:pt>
                <c:pt idx="5">
                  <c:v>0.47328244274809161</c:v>
                </c:pt>
                <c:pt idx="6">
                  <c:v>0.37984496124031009</c:v>
                </c:pt>
              </c:numCache>
            </c:numRef>
          </c:val>
          <c:extLst>
            <c:ext xmlns:c16="http://schemas.microsoft.com/office/drawing/2014/chart" uri="{C3380CC4-5D6E-409C-BE32-E72D297353CC}">
              <c16:uniqueId val="{00000004-1BD4-455E-A75C-BCB343254F5C}"/>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'Q14'!$N$28:$N$34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'Q14'!$T$28:$T$34</c:f>
              <c:numCache>
                <c:formatCode>0%</c:formatCode>
                <c:ptCount val="7"/>
                <c:pt idx="0">
                  <c:v>3.8167938931297711E-2</c:v>
                </c:pt>
                <c:pt idx="1">
                  <c:v>0</c:v>
                </c:pt>
                <c:pt idx="2">
                  <c:v>0</c:v>
                </c:pt>
                <c:pt idx="3">
                  <c:v>0</c:v>
                </c:pt>
                <c:pt idx="4">
                  <c:v>0</c:v>
                </c:pt>
                <c:pt idx="5">
                  <c:v>7.6335877862595417E-3</c:v>
                </c:pt>
                <c:pt idx="6">
                  <c:v>8.5271317829457363E-2</c:v>
                </c:pt>
              </c:numCache>
            </c:numRef>
          </c:val>
          <c:extLst>
            <c:ext xmlns:c16="http://schemas.microsoft.com/office/drawing/2014/chart" uri="{C3380CC4-5D6E-409C-BE32-E72D297353CC}">
              <c16:uniqueId val="{00000005-1BD4-455E-A75C-BCB343254F5C}"/>
            </c:ext>
          </c:extLst>
        </c:ser>
        <c:dLbls>
          <c:dLblPos val="ctr"/>
          <c:showLegendKey val="0"/>
          <c:showVal val="1"/>
          <c:showCatName val="0"/>
          <c:showSerName val="0"/>
          <c:showPercent val="0"/>
          <c:showBubbleSize val="0"/>
        </c:dLbls>
        <c:gapWidth val="150"/>
        <c:overlap val="100"/>
        <c:axId val="348719327"/>
        <c:axId val="348723903"/>
      </c:barChart>
      <c:catAx>
        <c:axId val="348719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23903"/>
        <c:crosses val="autoZero"/>
        <c:auto val="1"/>
        <c:lblAlgn val="ctr"/>
        <c:lblOffset val="100"/>
        <c:noMultiLvlLbl val="0"/>
      </c:catAx>
      <c:valAx>
        <c:axId val="348723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193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'Q15'!$N$27:$N$33</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'Q15'!$O$27:$O$33</c:f>
              <c:numCache>
                <c:formatCode>0%</c:formatCode>
                <c:ptCount val="7"/>
                <c:pt idx="0">
                  <c:v>0.24806201550387597</c:v>
                </c:pt>
                <c:pt idx="1">
                  <c:v>0.24031007751937986</c:v>
                </c:pt>
                <c:pt idx="2">
                  <c:v>0.26356589147286824</c:v>
                </c:pt>
                <c:pt idx="3">
                  <c:v>0.19379844961240311</c:v>
                </c:pt>
                <c:pt idx="4">
                  <c:v>0.12977099236641221</c:v>
                </c:pt>
                <c:pt idx="5">
                  <c:v>7.7519379844961239E-2</c:v>
                </c:pt>
                <c:pt idx="6">
                  <c:v>0.1796875</c:v>
                </c:pt>
              </c:numCache>
            </c:numRef>
          </c:val>
          <c:extLst>
            <c:ext xmlns:c16="http://schemas.microsoft.com/office/drawing/2014/chart" uri="{C3380CC4-5D6E-409C-BE32-E72D297353CC}">
              <c16:uniqueId val="{00000000-D8CA-4DE2-90F4-C5A5D3856031}"/>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'Q15'!$N$27:$N$33</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'Q15'!$P$27:$P$33</c:f>
              <c:numCache>
                <c:formatCode>0%</c:formatCode>
                <c:ptCount val="7"/>
                <c:pt idx="0">
                  <c:v>0.36434108527131781</c:v>
                </c:pt>
                <c:pt idx="1">
                  <c:v>0.29457364341085274</c:v>
                </c:pt>
                <c:pt idx="2">
                  <c:v>0.33333333333333331</c:v>
                </c:pt>
                <c:pt idx="3">
                  <c:v>0.27906976744186046</c:v>
                </c:pt>
                <c:pt idx="4">
                  <c:v>0.19083969465648856</c:v>
                </c:pt>
                <c:pt idx="5">
                  <c:v>0.20930232558139536</c:v>
                </c:pt>
                <c:pt idx="6">
                  <c:v>0.2109375</c:v>
                </c:pt>
              </c:numCache>
            </c:numRef>
          </c:val>
          <c:extLst>
            <c:ext xmlns:c16="http://schemas.microsoft.com/office/drawing/2014/chart" uri="{C3380CC4-5D6E-409C-BE32-E72D297353CC}">
              <c16:uniqueId val="{00000001-D8CA-4DE2-90F4-C5A5D3856031}"/>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'Q15'!$N$27:$N$33</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'Q15'!$Q$27:$Q$33</c:f>
              <c:numCache>
                <c:formatCode>0%</c:formatCode>
                <c:ptCount val="7"/>
                <c:pt idx="0">
                  <c:v>0.22480620155038761</c:v>
                </c:pt>
                <c:pt idx="1">
                  <c:v>0.30232558139534882</c:v>
                </c:pt>
                <c:pt idx="2">
                  <c:v>0.27131782945736432</c:v>
                </c:pt>
                <c:pt idx="3">
                  <c:v>0.2868217054263566</c:v>
                </c:pt>
                <c:pt idx="4">
                  <c:v>0.29770992366412213</c:v>
                </c:pt>
                <c:pt idx="5">
                  <c:v>0.39534883720930231</c:v>
                </c:pt>
                <c:pt idx="6">
                  <c:v>0.3046875</c:v>
                </c:pt>
              </c:numCache>
            </c:numRef>
          </c:val>
          <c:extLst>
            <c:ext xmlns:c16="http://schemas.microsoft.com/office/drawing/2014/chart" uri="{C3380CC4-5D6E-409C-BE32-E72D297353CC}">
              <c16:uniqueId val="{00000002-D8CA-4DE2-90F4-C5A5D3856031}"/>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'Q15'!$N$27:$N$33</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'Q15'!$R$27:$R$33</c:f>
              <c:numCache>
                <c:formatCode>0%</c:formatCode>
                <c:ptCount val="7"/>
                <c:pt idx="0">
                  <c:v>8.5271317829457363E-2</c:v>
                </c:pt>
                <c:pt idx="1">
                  <c:v>0.10077519379844961</c:v>
                </c:pt>
                <c:pt idx="2">
                  <c:v>8.5271317829457363E-2</c:v>
                </c:pt>
                <c:pt idx="3">
                  <c:v>0.15503875968992248</c:v>
                </c:pt>
                <c:pt idx="4">
                  <c:v>0.22900763358778625</c:v>
                </c:pt>
                <c:pt idx="5">
                  <c:v>0.17054263565891473</c:v>
                </c:pt>
                <c:pt idx="6">
                  <c:v>0.1171875</c:v>
                </c:pt>
              </c:numCache>
            </c:numRef>
          </c:val>
          <c:extLst>
            <c:ext xmlns:c16="http://schemas.microsoft.com/office/drawing/2014/chart" uri="{C3380CC4-5D6E-409C-BE32-E72D297353CC}">
              <c16:uniqueId val="{00000003-D8CA-4DE2-90F4-C5A5D3856031}"/>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'Q15'!$N$27:$N$33</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'Q15'!$S$27:$S$33</c:f>
              <c:numCache>
                <c:formatCode>0%</c:formatCode>
                <c:ptCount val="7"/>
                <c:pt idx="0">
                  <c:v>5.4263565891472867E-2</c:v>
                </c:pt>
                <c:pt idx="1">
                  <c:v>6.2015503875968991E-2</c:v>
                </c:pt>
                <c:pt idx="2">
                  <c:v>4.6511627906976744E-2</c:v>
                </c:pt>
                <c:pt idx="3">
                  <c:v>8.5271317829457363E-2</c:v>
                </c:pt>
                <c:pt idx="4">
                  <c:v>0.15267175572519084</c:v>
                </c:pt>
                <c:pt idx="5">
                  <c:v>0.13953488372093023</c:v>
                </c:pt>
                <c:pt idx="6">
                  <c:v>0.1171875</c:v>
                </c:pt>
              </c:numCache>
            </c:numRef>
          </c:val>
          <c:extLst>
            <c:ext xmlns:c16="http://schemas.microsoft.com/office/drawing/2014/chart" uri="{C3380CC4-5D6E-409C-BE32-E72D297353CC}">
              <c16:uniqueId val="{00000004-D8CA-4DE2-90F4-C5A5D3856031}"/>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'Q15'!$N$27:$N$33</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'Q15'!$T$27:$T$33</c:f>
              <c:numCache>
                <c:formatCode>0%</c:formatCode>
                <c:ptCount val="7"/>
                <c:pt idx="0">
                  <c:v>2.3255813953488372E-2</c:v>
                </c:pt>
                <c:pt idx="1">
                  <c:v>0</c:v>
                </c:pt>
                <c:pt idx="2">
                  <c:v>0</c:v>
                </c:pt>
                <c:pt idx="3">
                  <c:v>0</c:v>
                </c:pt>
                <c:pt idx="4">
                  <c:v>0</c:v>
                </c:pt>
                <c:pt idx="5">
                  <c:v>7.7519379844961239E-3</c:v>
                </c:pt>
                <c:pt idx="6">
                  <c:v>7.03125E-2</c:v>
                </c:pt>
              </c:numCache>
            </c:numRef>
          </c:val>
          <c:extLst>
            <c:ext xmlns:c16="http://schemas.microsoft.com/office/drawing/2014/chart" uri="{C3380CC4-5D6E-409C-BE32-E72D297353CC}">
              <c16:uniqueId val="{00000005-D8CA-4DE2-90F4-C5A5D3856031}"/>
            </c:ext>
          </c:extLst>
        </c:ser>
        <c:dLbls>
          <c:dLblPos val="ctr"/>
          <c:showLegendKey val="0"/>
          <c:showVal val="1"/>
          <c:showCatName val="0"/>
          <c:showSerName val="0"/>
          <c:showPercent val="0"/>
          <c:showBubbleSize val="0"/>
        </c:dLbls>
        <c:gapWidth val="150"/>
        <c:overlap val="100"/>
        <c:axId val="348723071"/>
        <c:axId val="348711423"/>
      </c:barChart>
      <c:catAx>
        <c:axId val="348723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11423"/>
        <c:crosses val="autoZero"/>
        <c:auto val="1"/>
        <c:lblAlgn val="ctr"/>
        <c:lblOffset val="100"/>
        <c:noMultiLvlLbl val="0"/>
      </c:catAx>
      <c:valAx>
        <c:axId val="3487114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23071"/>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'Q16'!$M$33:$M$39</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'Q16'!$N$33:$N$39</c:f>
              <c:numCache>
                <c:formatCode>0%</c:formatCode>
                <c:ptCount val="7"/>
                <c:pt idx="0">
                  <c:v>0.30769230769230771</c:v>
                </c:pt>
                <c:pt idx="1">
                  <c:v>0.23846153846153847</c:v>
                </c:pt>
                <c:pt idx="2">
                  <c:v>0.265625</c:v>
                </c:pt>
                <c:pt idx="3">
                  <c:v>0.15625</c:v>
                </c:pt>
                <c:pt idx="4">
                  <c:v>9.8484848484848481E-2</c:v>
                </c:pt>
                <c:pt idx="5">
                  <c:v>0.11450381679389313</c:v>
                </c:pt>
                <c:pt idx="6">
                  <c:v>0.18461538461538463</c:v>
                </c:pt>
              </c:numCache>
            </c:numRef>
          </c:val>
          <c:extLst>
            <c:ext xmlns:c16="http://schemas.microsoft.com/office/drawing/2014/chart" uri="{C3380CC4-5D6E-409C-BE32-E72D297353CC}">
              <c16:uniqueId val="{00000000-62A3-47C0-8878-1153190E9D87}"/>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'Q16'!$M$33:$M$39</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'Q16'!$O$33:$O$39</c:f>
              <c:numCache>
                <c:formatCode>0%</c:formatCode>
                <c:ptCount val="7"/>
                <c:pt idx="0">
                  <c:v>0.2076923076923077</c:v>
                </c:pt>
                <c:pt idx="1">
                  <c:v>0.2</c:v>
                </c:pt>
                <c:pt idx="2">
                  <c:v>0.21875</c:v>
                </c:pt>
                <c:pt idx="3">
                  <c:v>0.2265625</c:v>
                </c:pt>
                <c:pt idx="4">
                  <c:v>0.14393939393939395</c:v>
                </c:pt>
                <c:pt idx="5">
                  <c:v>0.16793893129770993</c:v>
                </c:pt>
                <c:pt idx="6">
                  <c:v>0.23846153846153847</c:v>
                </c:pt>
              </c:numCache>
            </c:numRef>
          </c:val>
          <c:extLst>
            <c:ext xmlns:c16="http://schemas.microsoft.com/office/drawing/2014/chart" uri="{C3380CC4-5D6E-409C-BE32-E72D297353CC}">
              <c16:uniqueId val="{00000001-62A3-47C0-8878-1153190E9D87}"/>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'Q16'!$M$33:$M$39</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'Q16'!$P$33:$P$39</c:f>
              <c:numCache>
                <c:formatCode>0%</c:formatCode>
                <c:ptCount val="7"/>
                <c:pt idx="0">
                  <c:v>0.23076923076923078</c:v>
                </c:pt>
                <c:pt idx="1">
                  <c:v>0.2846153846153846</c:v>
                </c:pt>
                <c:pt idx="2">
                  <c:v>0.1953125</c:v>
                </c:pt>
                <c:pt idx="3">
                  <c:v>0.2734375</c:v>
                </c:pt>
                <c:pt idx="4">
                  <c:v>0.23484848484848486</c:v>
                </c:pt>
                <c:pt idx="5">
                  <c:v>0.30534351145038169</c:v>
                </c:pt>
                <c:pt idx="6">
                  <c:v>0.25384615384615383</c:v>
                </c:pt>
              </c:numCache>
            </c:numRef>
          </c:val>
          <c:extLst>
            <c:ext xmlns:c16="http://schemas.microsoft.com/office/drawing/2014/chart" uri="{C3380CC4-5D6E-409C-BE32-E72D297353CC}">
              <c16:uniqueId val="{00000002-62A3-47C0-8878-1153190E9D87}"/>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'Q16'!$M$33:$M$39</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'Q16'!$Q$33:$Q$39</c:f>
              <c:numCache>
                <c:formatCode>0%</c:formatCode>
                <c:ptCount val="7"/>
                <c:pt idx="0">
                  <c:v>0.13846153846153847</c:v>
                </c:pt>
                <c:pt idx="1">
                  <c:v>0.16153846153846155</c:v>
                </c:pt>
                <c:pt idx="2">
                  <c:v>0.2265625</c:v>
                </c:pt>
                <c:pt idx="3">
                  <c:v>0.203125</c:v>
                </c:pt>
                <c:pt idx="4">
                  <c:v>0.25</c:v>
                </c:pt>
                <c:pt idx="5">
                  <c:v>0.26717557251908397</c:v>
                </c:pt>
                <c:pt idx="6">
                  <c:v>0.12307692307692308</c:v>
                </c:pt>
              </c:numCache>
            </c:numRef>
          </c:val>
          <c:extLst>
            <c:ext xmlns:c16="http://schemas.microsoft.com/office/drawing/2014/chart" uri="{C3380CC4-5D6E-409C-BE32-E72D297353CC}">
              <c16:uniqueId val="{00000003-62A3-47C0-8878-1153190E9D87}"/>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'Q16'!$M$33:$M$39</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'Q16'!$R$33:$R$39</c:f>
              <c:numCache>
                <c:formatCode>0%</c:formatCode>
                <c:ptCount val="7"/>
                <c:pt idx="0">
                  <c:v>0.1</c:v>
                </c:pt>
                <c:pt idx="1">
                  <c:v>0.1076923076923077</c:v>
                </c:pt>
                <c:pt idx="2">
                  <c:v>8.59375E-2</c:v>
                </c:pt>
                <c:pt idx="3">
                  <c:v>0.1328125</c:v>
                </c:pt>
                <c:pt idx="4">
                  <c:v>0.26515151515151514</c:v>
                </c:pt>
                <c:pt idx="5">
                  <c:v>0.13740458015267176</c:v>
                </c:pt>
                <c:pt idx="6">
                  <c:v>0.14615384615384616</c:v>
                </c:pt>
              </c:numCache>
            </c:numRef>
          </c:val>
          <c:extLst>
            <c:ext xmlns:c16="http://schemas.microsoft.com/office/drawing/2014/chart" uri="{C3380CC4-5D6E-409C-BE32-E72D297353CC}">
              <c16:uniqueId val="{00000004-62A3-47C0-8878-1153190E9D87}"/>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'Q16'!$M$33:$M$39</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'Q16'!$S$33:$S$39</c:f>
              <c:numCache>
                <c:formatCode>0%</c:formatCode>
                <c:ptCount val="7"/>
                <c:pt idx="0">
                  <c:v>1.5384615384615385E-2</c:v>
                </c:pt>
                <c:pt idx="1">
                  <c:v>7.6923076923076927E-3</c:v>
                </c:pt>
                <c:pt idx="2">
                  <c:v>7.8125E-3</c:v>
                </c:pt>
                <c:pt idx="3">
                  <c:v>7.8125E-3</c:v>
                </c:pt>
                <c:pt idx="4">
                  <c:v>7.575757575757576E-3</c:v>
                </c:pt>
                <c:pt idx="5">
                  <c:v>7.6335877862595417E-3</c:v>
                </c:pt>
                <c:pt idx="6">
                  <c:v>5.3846153846153849E-2</c:v>
                </c:pt>
              </c:numCache>
            </c:numRef>
          </c:val>
          <c:extLst>
            <c:ext xmlns:c16="http://schemas.microsoft.com/office/drawing/2014/chart" uri="{C3380CC4-5D6E-409C-BE32-E72D297353CC}">
              <c16:uniqueId val="{00000005-62A3-47C0-8878-1153190E9D87}"/>
            </c:ext>
          </c:extLst>
        </c:ser>
        <c:dLbls>
          <c:dLblPos val="ctr"/>
          <c:showLegendKey val="0"/>
          <c:showVal val="1"/>
          <c:showCatName val="0"/>
          <c:showSerName val="0"/>
          <c:showPercent val="0"/>
          <c:showBubbleSize val="0"/>
        </c:dLbls>
        <c:gapWidth val="150"/>
        <c:overlap val="100"/>
        <c:axId val="541155247"/>
        <c:axId val="541157327"/>
      </c:barChart>
      <c:catAx>
        <c:axId val="541155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157327"/>
        <c:crosses val="autoZero"/>
        <c:auto val="1"/>
        <c:lblAlgn val="ctr"/>
        <c:lblOffset val="100"/>
        <c:noMultiLvlLbl val="0"/>
      </c:catAx>
      <c:valAx>
        <c:axId val="5411573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15524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'Q19'!$G$28:$G$30</c:f>
              <c:strCache>
                <c:ptCount val="3"/>
                <c:pt idx="0">
                  <c:v>Teaching</c:v>
                </c:pt>
                <c:pt idx="1">
                  <c:v>Research</c:v>
                </c:pt>
                <c:pt idx="2">
                  <c:v>Service</c:v>
                </c:pt>
              </c:strCache>
            </c:strRef>
          </c:cat>
          <c:val>
            <c:numRef>
              <c:f>'Q19'!$H$28:$H$30</c:f>
              <c:numCache>
                <c:formatCode>0%</c:formatCode>
                <c:ptCount val="3"/>
                <c:pt idx="0">
                  <c:v>6.8181818181818177E-2</c:v>
                </c:pt>
                <c:pt idx="1">
                  <c:v>7.575757575757576E-2</c:v>
                </c:pt>
                <c:pt idx="2">
                  <c:v>9.8484848484848481E-2</c:v>
                </c:pt>
              </c:numCache>
            </c:numRef>
          </c:val>
          <c:extLst>
            <c:ext xmlns:c16="http://schemas.microsoft.com/office/drawing/2014/chart" uri="{C3380CC4-5D6E-409C-BE32-E72D297353CC}">
              <c16:uniqueId val="{00000000-AEEE-447C-BAFD-87182EB84D6D}"/>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'Q19'!$G$28:$G$30</c:f>
              <c:strCache>
                <c:ptCount val="3"/>
                <c:pt idx="0">
                  <c:v>Teaching</c:v>
                </c:pt>
                <c:pt idx="1">
                  <c:v>Research</c:v>
                </c:pt>
                <c:pt idx="2">
                  <c:v>Service</c:v>
                </c:pt>
              </c:strCache>
            </c:strRef>
          </c:cat>
          <c:val>
            <c:numRef>
              <c:f>'Q19'!$I$28:$I$30</c:f>
              <c:numCache>
                <c:formatCode>0%</c:formatCode>
                <c:ptCount val="3"/>
                <c:pt idx="0">
                  <c:v>0.10606060606060606</c:v>
                </c:pt>
                <c:pt idx="1">
                  <c:v>8.3333333333333329E-2</c:v>
                </c:pt>
                <c:pt idx="2">
                  <c:v>0.12121212121212122</c:v>
                </c:pt>
              </c:numCache>
            </c:numRef>
          </c:val>
          <c:extLst>
            <c:ext xmlns:c16="http://schemas.microsoft.com/office/drawing/2014/chart" uri="{C3380CC4-5D6E-409C-BE32-E72D297353CC}">
              <c16:uniqueId val="{00000001-AEEE-447C-BAFD-87182EB84D6D}"/>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'Q19'!$G$28:$G$30</c:f>
              <c:strCache>
                <c:ptCount val="3"/>
                <c:pt idx="0">
                  <c:v>Teaching</c:v>
                </c:pt>
                <c:pt idx="1">
                  <c:v>Research</c:v>
                </c:pt>
                <c:pt idx="2">
                  <c:v>Service</c:v>
                </c:pt>
              </c:strCache>
            </c:strRef>
          </c:cat>
          <c:val>
            <c:numRef>
              <c:f>'Q19'!$J$28:$J$30</c:f>
              <c:numCache>
                <c:formatCode>0%</c:formatCode>
                <c:ptCount val="3"/>
                <c:pt idx="0">
                  <c:v>0.2196969696969697</c:v>
                </c:pt>
                <c:pt idx="1">
                  <c:v>0.10606060606060606</c:v>
                </c:pt>
                <c:pt idx="2">
                  <c:v>0.33333333333333331</c:v>
                </c:pt>
              </c:numCache>
            </c:numRef>
          </c:val>
          <c:extLst>
            <c:ext xmlns:c16="http://schemas.microsoft.com/office/drawing/2014/chart" uri="{C3380CC4-5D6E-409C-BE32-E72D297353CC}">
              <c16:uniqueId val="{00000002-AEEE-447C-BAFD-87182EB84D6D}"/>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'Q19'!$G$28:$G$30</c:f>
              <c:strCache>
                <c:ptCount val="3"/>
                <c:pt idx="0">
                  <c:v>Teaching</c:v>
                </c:pt>
                <c:pt idx="1">
                  <c:v>Research</c:v>
                </c:pt>
                <c:pt idx="2">
                  <c:v>Service</c:v>
                </c:pt>
              </c:strCache>
            </c:strRef>
          </c:cat>
          <c:val>
            <c:numRef>
              <c:f>'Q19'!$K$28:$K$30</c:f>
              <c:numCache>
                <c:formatCode>0%</c:formatCode>
                <c:ptCount val="3"/>
                <c:pt idx="0">
                  <c:v>0.29545454545454547</c:v>
                </c:pt>
                <c:pt idx="1">
                  <c:v>0.19696969696969696</c:v>
                </c:pt>
                <c:pt idx="2">
                  <c:v>0.2196969696969697</c:v>
                </c:pt>
              </c:numCache>
            </c:numRef>
          </c:val>
          <c:extLst>
            <c:ext xmlns:c16="http://schemas.microsoft.com/office/drawing/2014/chart" uri="{C3380CC4-5D6E-409C-BE32-E72D297353CC}">
              <c16:uniqueId val="{00000003-AEEE-447C-BAFD-87182EB84D6D}"/>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'Q19'!$G$28:$G$30</c:f>
              <c:strCache>
                <c:ptCount val="3"/>
                <c:pt idx="0">
                  <c:v>Teaching</c:v>
                </c:pt>
                <c:pt idx="1">
                  <c:v>Research</c:v>
                </c:pt>
                <c:pt idx="2">
                  <c:v>Service</c:v>
                </c:pt>
              </c:strCache>
            </c:strRef>
          </c:cat>
          <c:val>
            <c:numRef>
              <c:f>'Q19'!$L$28:$L$30</c:f>
              <c:numCache>
                <c:formatCode>0%</c:formatCode>
                <c:ptCount val="3"/>
                <c:pt idx="0">
                  <c:v>0.2878787878787879</c:v>
                </c:pt>
                <c:pt idx="1">
                  <c:v>0.44696969696969696</c:v>
                </c:pt>
                <c:pt idx="2">
                  <c:v>0.19696969696969696</c:v>
                </c:pt>
              </c:numCache>
            </c:numRef>
          </c:val>
          <c:extLst>
            <c:ext xmlns:c16="http://schemas.microsoft.com/office/drawing/2014/chart" uri="{C3380CC4-5D6E-409C-BE32-E72D297353CC}">
              <c16:uniqueId val="{00000004-AEEE-447C-BAFD-87182EB84D6D}"/>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'Q19'!$G$28:$G$30</c:f>
              <c:strCache>
                <c:ptCount val="3"/>
                <c:pt idx="0">
                  <c:v>Teaching</c:v>
                </c:pt>
                <c:pt idx="1">
                  <c:v>Research</c:v>
                </c:pt>
                <c:pt idx="2">
                  <c:v>Service</c:v>
                </c:pt>
              </c:strCache>
            </c:strRef>
          </c:cat>
          <c:val>
            <c:numRef>
              <c:f>'Q19'!$M$28:$M$30</c:f>
              <c:numCache>
                <c:formatCode>0%</c:formatCode>
                <c:ptCount val="3"/>
                <c:pt idx="0">
                  <c:v>2.2727272727272728E-2</c:v>
                </c:pt>
                <c:pt idx="1">
                  <c:v>9.0909090909090912E-2</c:v>
                </c:pt>
                <c:pt idx="2">
                  <c:v>3.0303030303030304E-2</c:v>
                </c:pt>
              </c:numCache>
            </c:numRef>
          </c:val>
          <c:extLst>
            <c:ext xmlns:c16="http://schemas.microsoft.com/office/drawing/2014/chart" uri="{C3380CC4-5D6E-409C-BE32-E72D297353CC}">
              <c16:uniqueId val="{00000005-AEEE-447C-BAFD-87182EB84D6D}"/>
            </c:ext>
          </c:extLst>
        </c:ser>
        <c:dLbls>
          <c:dLblPos val="ctr"/>
          <c:showLegendKey val="0"/>
          <c:showVal val="1"/>
          <c:showCatName val="0"/>
          <c:showSerName val="0"/>
          <c:showPercent val="0"/>
          <c:showBubbleSize val="0"/>
        </c:dLbls>
        <c:gapWidth val="150"/>
        <c:overlap val="100"/>
        <c:axId val="655490639"/>
        <c:axId val="655460271"/>
      </c:barChart>
      <c:catAx>
        <c:axId val="655490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5460271"/>
        <c:crosses val="autoZero"/>
        <c:auto val="1"/>
        <c:lblAlgn val="ctr"/>
        <c:lblOffset val="100"/>
        <c:noMultiLvlLbl val="0"/>
      </c:catAx>
      <c:valAx>
        <c:axId val="6554602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5490639"/>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'Q23'!$N$28:$N$34</c:f>
              <c:numCache>
                <c:formatCode>0%</c:formatCode>
                <c:ptCount val="7"/>
                <c:pt idx="0">
                  <c:v>4.6153846153846156E-2</c:v>
                </c:pt>
                <c:pt idx="1">
                  <c:v>7.8125E-2</c:v>
                </c:pt>
                <c:pt idx="2">
                  <c:v>6.25E-2</c:v>
                </c:pt>
                <c:pt idx="3">
                  <c:v>4.7619047619047616E-2</c:v>
                </c:pt>
                <c:pt idx="4">
                  <c:v>0.19047619047619047</c:v>
                </c:pt>
                <c:pt idx="5">
                  <c:v>0.31746031746031744</c:v>
                </c:pt>
                <c:pt idx="6">
                  <c:v>0.26984126984126983</c:v>
                </c:pt>
              </c:numCache>
            </c:numRef>
          </c:val>
          <c:extLst>
            <c:ext xmlns:c16="http://schemas.microsoft.com/office/drawing/2014/chart" uri="{C3380CC4-5D6E-409C-BE32-E72D297353CC}">
              <c16:uniqueId val="{00000000-DCC3-4B3F-AF82-E0A8C0299FC8}"/>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'Q23'!$O$28:$O$34</c:f>
              <c:numCache>
                <c:formatCode>0%</c:formatCode>
                <c:ptCount val="7"/>
                <c:pt idx="0">
                  <c:v>9.2307692307692313E-2</c:v>
                </c:pt>
                <c:pt idx="1">
                  <c:v>0.125</c:v>
                </c:pt>
                <c:pt idx="2">
                  <c:v>0.109375</c:v>
                </c:pt>
                <c:pt idx="3">
                  <c:v>0.19047619047619047</c:v>
                </c:pt>
                <c:pt idx="4">
                  <c:v>0.20634920634920634</c:v>
                </c:pt>
                <c:pt idx="5">
                  <c:v>0.22222222222222221</c:v>
                </c:pt>
                <c:pt idx="6">
                  <c:v>0.19047619047619047</c:v>
                </c:pt>
              </c:numCache>
            </c:numRef>
          </c:val>
          <c:extLst>
            <c:ext xmlns:c16="http://schemas.microsoft.com/office/drawing/2014/chart" uri="{C3380CC4-5D6E-409C-BE32-E72D297353CC}">
              <c16:uniqueId val="{00000001-DCC3-4B3F-AF82-E0A8C0299FC8}"/>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'Q23'!$P$28:$P$34</c:f>
              <c:numCache>
                <c:formatCode>0%</c:formatCode>
                <c:ptCount val="7"/>
                <c:pt idx="0">
                  <c:v>0.18461538461538463</c:v>
                </c:pt>
                <c:pt idx="1">
                  <c:v>0.265625</c:v>
                </c:pt>
                <c:pt idx="2">
                  <c:v>0.234375</c:v>
                </c:pt>
                <c:pt idx="3">
                  <c:v>0.26984126984126983</c:v>
                </c:pt>
                <c:pt idx="4">
                  <c:v>0.25396825396825395</c:v>
                </c:pt>
                <c:pt idx="5">
                  <c:v>0.15873015873015872</c:v>
                </c:pt>
                <c:pt idx="6">
                  <c:v>0.15873015873015872</c:v>
                </c:pt>
              </c:numCache>
            </c:numRef>
          </c:val>
          <c:extLst>
            <c:ext xmlns:c16="http://schemas.microsoft.com/office/drawing/2014/chart" uri="{C3380CC4-5D6E-409C-BE32-E72D297353CC}">
              <c16:uniqueId val="{00000002-DCC3-4B3F-AF82-E0A8C0299FC8}"/>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'Q23'!$Q$28:$Q$34</c:f>
              <c:numCache>
                <c:formatCode>0%</c:formatCode>
                <c:ptCount val="7"/>
                <c:pt idx="0">
                  <c:v>0.32307692307692309</c:v>
                </c:pt>
                <c:pt idx="1">
                  <c:v>0.21875</c:v>
                </c:pt>
                <c:pt idx="2">
                  <c:v>0.28125</c:v>
                </c:pt>
                <c:pt idx="3">
                  <c:v>0.23809523809523808</c:v>
                </c:pt>
                <c:pt idx="4">
                  <c:v>0.15873015873015872</c:v>
                </c:pt>
                <c:pt idx="5">
                  <c:v>9.5238095238095233E-2</c:v>
                </c:pt>
                <c:pt idx="6">
                  <c:v>9.5238095238095233E-2</c:v>
                </c:pt>
              </c:numCache>
            </c:numRef>
          </c:val>
          <c:extLst>
            <c:ext xmlns:c16="http://schemas.microsoft.com/office/drawing/2014/chart" uri="{C3380CC4-5D6E-409C-BE32-E72D297353CC}">
              <c16:uniqueId val="{00000003-DCC3-4B3F-AF82-E0A8C0299FC8}"/>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'Q23'!$R$28:$R$34</c:f>
              <c:numCache>
                <c:formatCode>0%</c:formatCode>
                <c:ptCount val="7"/>
                <c:pt idx="0">
                  <c:v>0.33846153846153848</c:v>
                </c:pt>
                <c:pt idx="1">
                  <c:v>0.25</c:v>
                </c:pt>
                <c:pt idx="2">
                  <c:v>0.25</c:v>
                </c:pt>
                <c:pt idx="3">
                  <c:v>0.22222222222222221</c:v>
                </c:pt>
                <c:pt idx="4">
                  <c:v>9.5238095238095233E-2</c:v>
                </c:pt>
                <c:pt idx="5">
                  <c:v>6.3492063492063489E-2</c:v>
                </c:pt>
                <c:pt idx="6">
                  <c:v>9.5238095238095233E-2</c:v>
                </c:pt>
              </c:numCache>
            </c:numRef>
          </c:val>
          <c:extLst>
            <c:ext xmlns:c16="http://schemas.microsoft.com/office/drawing/2014/chart" uri="{C3380CC4-5D6E-409C-BE32-E72D297353CC}">
              <c16:uniqueId val="{00000004-DCC3-4B3F-AF82-E0A8C0299FC8}"/>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'Q23'!$S$28:$S$34</c:f>
              <c:numCache>
                <c:formatCode>0%</c:formatCode>
                <c:ptCount val="7"/>
                <c:pt idx="0">
                  <c:v>1.5384615384615385E-2</c:v>
                </c:pt>
                <c:pt idx="1">
                  <c:v>6.25E-2</c:v>
                </c:pt>
                <c:pt idx="2">
                  <c:v>6.25E-2</c:v>
                </c:pt>
                <c:pt idx="3">
                  <c:v>3.1746031746031744E-2</c:v>
                </c:pt>
                <c:pt idx="4">
                  <c:v>9.5238095238095233E-2</c:v>
                </c:pt>
                <c:pt idx="5">
                  <c:v>0.14285714285714285</c:v>
                </c:pt>
                <c:pt idx="6">
                  <c:v>0.19047619047619047</c:v>
                </c:pt>
              </c:numCache>
            </c:numRef>
          </c:val>
          <c:extLst>
            <c:ext xmlns:c16="http://schemas.microsoft.com/office/drawing/2014/chart" uri="{C3380CC4-5D6E-409C-BE32-E72D297353CC}">
              <c16:uniqueId val="{00000005-DCC3-4B3F-AF82-E0A8C0299FC8}"/>
            </c:ext>
          </c:extLst>
        </c:ser>
        <c:dLbls>
          <c:dLblPos val="ctr"/>
          <c:showLegendKey val="0"/>
          <c:showVal val="1"/>
          <c:showCatName val="0"/>
          <c:showSerName val="0"/>
          <c:showPercent val="0"/>
          <c:showBubbleSize val="0"/>
        </c:dLbls>
        <c:gapWidth val="150"/>
        <c:overlap val="100"/>
        <c:axId val="541171471"/>
        <c:axId val="541181039"/>
      </c:barChart>
      <c:catAx>
        <c:axId val="541171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181039"/>
        <c:crosses val="autoZero"/>
        <c:auto val="1"/>
        <c:lblAlgn val="ctr"/>
        <c:lblOffset val="100"/>
        <c:noMultiLvlLbl val="0"/>
      </c:catAx>
      <c:valAx>
        <c:axId val="5411810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171471"/>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'Q27'!$N$28:$N$34</c:f>
              <c:numCache>
                <c:formatCode>0%</c:formatCode>
                <c:ptCount val="7"/>
                <c:pt idx="0">
                  <c:v>4.3956043956043959E-2</c:v>
                </c:pt>
                <c:pt idx="1">
                  <c:v>9.8901098901098897E-2</c:v>
                </c:pt>
                <c:pt idx="2">
                  <c:v>6.5217391304347824E-2</c:v>
                </c:pt>
                <c:pt idx="3">
                  <c:v>0.12087912087912088</c:v>
                </c:pt>
                <c:pt idx="4">
                  <c:v>0.34065934065934067</c:v>
                </c:pt>
                <c:pt idx="5">
                  <c:v>0.375</c:v>
                </c:pt>
                <c:pt idx="6">
                  <c:v>0.36781609195402298</c:v>
                </c:pt>
              </c:numCache>
            </c:numRef>
          </c:val>
          <c:extLst>
            <c:ext xmlns:c16="http://schemas.microsoft.com/office/drawing/2014/chart" uri="{C3380CC4-5D6E-409C-BE32-E72D297353CC}">
              <c16:uniqueId val="{00000000-D30C-4534-85FD-2FCAEF1C5728}"/>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'Q27'!$O$28:$O$34</c:f>
              <c:numCache>
                <c:formatCode>0%</c:formatCode>
                <c:ptCount val="7"/>
                <c:pt idx="0">
                  <c:v>6.5934065934065936E-2</c:v>
                </c:pt>
                <c:pt idx="1">
                  <c:v>9.8901098901098897E-2</c:v>
                </c:pt>
                <c:pt idx="2">
                  <c:v>9.7826086956521743E-2</c:v>
                </c:pt>
                <c:pt idx="3">
                  <c:v>0.14285714285714285</c:v>
                </c:pt>
                <c:pt idx="4">
                  <c:v>0.15384615384615385</c:v>
                </c:pt>
                <c:pt idx="5">
                  <c:v>0.18181818181818182</c:v>
                </c:pt>
                <c:pt idx="6">
                  <c:v>0.10344827586206896</c:v>
                </c:pt>
              </c:numCache>
            </c:numRef>
          </c:val>
          <c:extLst>
            <c:ext xmlns:c16="http://schemas.microsoft.com/office/drawing/2014/chart" uri="{C3380CC4-5D6E-409C-BE32-E72D297353CC}">
              <c16:uniqueId val="{00000001-D30C-4534-85FD-2FCAEF1C5728}"/>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'Q27'!$P$28:$P$34</c:f>
              <c:numCache>
                <c:formatCode>0%</c:formatCode>
                <c:ptCount val="7"/>
                <c:pt idx="0">
                  <c:v>0.2967032967032967</c:v>
                </c:pt>
                <c:pt idx="1">
                  <c:v>0.30769230769230771</c:v>
                </c:pt>
                <c:pt idx="2">
                  <c:v>0.29347826086956524</c:v>
                </c:pt>
                <c:pt idx="3">
                  <c:v>0.36263736263736263</c:v>
                </c:pt>
                <c:pt idx="4">
                  <c:v>0.18681318681318682</c:v>
                </c:pt>
                <c:pt idx="5">
                  <c:v>0.14772727272727273</c:v>
                </c:pt>
                <c:pt idx="6">
                  <c:v>0.14942528735632185</c:v>
                </c:pt>
              </c:numCache>
            </c:numRef>
          </c:val>
          <c:extLst>
            <c:ext xmlns:c16="http://schemas.microsoft.com/office/drawing/2014/chart" uri="{C3380CC4-5D6E-409C-BE32-E72D297353CC}">
              <c16:uniqueId val="{00000002-D30C-4534-85FD-2FCAEF1C5728}"/>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'Q27'!$Q$28:$Q$34</c:f>
              <c:numCache>
                <c:formatCode>0%</c:formatCode>
                <c:ptCount val="7"/>
                <c:pt idx="0">
                  <c:v>0.2857142857142857</c:v>
                </c:pt>
                <c:pt idx="1">
                  <c:v>0.24175824175824176</c:v>
                </c:pt>
                <c:pt idx="2">
                  <c:v>0.29347826086956524</c:v>
                </c:pt>
                <c:pt idx="3">
                  <c:v>0.21978021978021978</c:v>
                </c:pt>
                <c:pt idx="4">
                  <c:v>0.15384615384615385</c:v>
                </c:pt>
                <c:pt idx="5">
                  <c:v>0.125</c:v>
                </c:pt>
                <c:pt idx="6">
                  <c:v>0.13793103448275862</c:v>
                </c:pt>
              </c:numCache>
            </c:numRef>
          </c:val>
          <c:extLst>
            <c:ext xmlns:c16="http://schemas.microsoft.com/office/drawing/2014/chart" uri="{C3380CC4-5D6E-409C-BE32-E72D297353CC}">
              <c16:uniqueId val="{00000003-D30C-4534-85FD-2FCAEF1C5728}"/>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'Q27'!$R$28:$R$34</c:f>
              <c:numCache>
                <c:formatCode>0%</c:formatCode>
                <c:ptCount val="7"/>
                <c:pt idx="0">
                  <c:v>0.30769230769230771</c:v>
                </c:pt>
                <c:pt idx="1">
                  <c:v>0.21978021978021978</c:v>
                </c:pt>
                <c:pt idx="2">
                  <c:v>0.21739130434782608</c:v>
                </c:pt>
                <c:pt idx="3">
                  <c:v>0.13186813186813187</c:v>
                </c:pt>
                <c:pt idx="4">
                  <c:v>6.5934065934065936E-2</c:v>
                </c:pt>
                <c:pt idx="5">
                  <c:v>5.6818181818181816E-2</c:v>
                </c:pt>
                <c:pt idx="6">
                  <c:v>6.8965517241379309E-2</c:v>
                </c:pt>
              </c:numCache>
            </c:numRef>
          </c:val>
          <c:extLst>
            <c:ext xmlns:c16="http://schemas.microsoft.com/office/drawing/2014/chart" uri="{C3380CC4-5D6E-409C-BE32-E72D297353CC}">
              <c16:uniqueId val="{00000004-D30C-4534-85FD-2FCAEF1C5728}"/>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'Q27'!$S$28:$S$34</c:f>
              <c:numCache>
                <c:formatCode>0%</c:formatCode>
                <c:ptCount val="7"/>
                <c:pt idx="0">
                  <c:v>0</c:v>
                </c:pt>
                <c:pt idx="1">
                  <c:v>3.2967032967032968E-2</c:v>
                </c:pt>
                <c:pt idx="2">
                  <c:v>3.2608695652173912E-2</c:v>
                </c:pt>
                <c:pt idx="3">
                  <c:v>2.197802197802198E-2</c:v>
                </c:pt>
                <c:pt idx="4">
                  <c:v>9.8901098901098897E-2</c:v>
                </c:pt>
                <c:pt idx="5">
                  <c:v>0.11363636363636363</c:v>
                </c:pt>
                <c:pt idx="6">
                  <c:v>0.17241379310344829</c:v>
                </c:pt>
              </c:numCache>
            </c:numRef>
          </c:val>
          <c:extLst>
            <c:ext xmlns:c16="http://schemas.microsoft.com/office/drawing/2014/chart" uri="{C3380CC4-5D6E-409C-BE32-E72D297353CC}">
              <c16:uniqueId val="{00000005-D30C-4534-85FD-2FCAEF1C5728}"/>
            </c:ext>
          </c:extLst>
        </c:ser>
        <c:dLbls>
          <c:dLblPos val="ctr"/>
          <c:showLegendKey val="0"/>
          <c:showVal val="1"/>
          <c:showCatName val="0"/>
          <c:showSerName val="0"/>
          <c:showPercent val="0"/>
          <c:showBubbleSize val="0"/>
        </c:dLbls>
        <c:gapWidth val="150"/>
        <c:overlap val="100"/>
        <c:axId val="541190607"/>
        <c:axId val="541172303"/>
      </c:barChart>
      <c:catAx>
        <c:axId val="541190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172303"/>
        <c:crosses val="autoZero"/>
        <c:auto val="1"/>
        <c:lblAlgn val="ctr"/>
        <c:lblOffset val="100"/>
        <c:noMultiLvlLbl val="0"/>
      </c:catAx>
      <c:valAx>
        <c:axId val="5411723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19060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'Q29'!$N$28:$N$34</c:f>
              <c:numCache>
                <c:formatCode>0%</c:formatCode>
                <c:ptCount val="7"/>
                <c:pt idx="0">
                  <c:v>9.1743119266055051E-3</c:v>
                </c:pt>
                <c:pt idx="1">
                  <c:v>7.3394495412844041E-2</c:v>
                </c:pt>
                <c:pt idx="2">
                  <c:v>2.7522935779816515E-2</c:v>
                </c:pt>
                <c:pt idx="3">
                  <c:v>6.4220183486238536E-2</c:v>
                </c:pt>
                <c:pt idx="4">
                  <c:v>0.28440366972477066</c:v>
                </c:pt>
                <c:pt idx="5">
                  <c:v>0.27777777777777779</c:v>
                </c:pt>
                <c:pt idx="6">
                  <c:v>0.28037383177570091</c:v>
                </c:pt>
              </c:numCache>
            </c:numRef>
          </c:val>
          <c:extLst>
            <c:ext xmlns:c16="http://schemas.microsoft.com/office/drawing/2014/chart" uri="{C3380CC4-5D6E-409C-BE32-E72D297353CC}">
              <c16:uniqueId val="{00000000-4A3B-447E-9958-FD3767BDB742}"/>
            </c:ext>
          </c:extLst>
        </c:ser>
        <c:ser>
          <c:idx val="1"/>
          <c:order val="1"/>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'Q29'!$O$28:$O$34</c:f>
              <c:numCache>
                <c:formatCode>0%</c:formatCode>
                <c:ptCount val="7"/>
                <c:pt idx="0">
                  <c:v>4.5871559633027525E-2</c:v>
                </c:pt>
                <c:pt idx="1">
                  <c:v>0.10091743119266056</c:v>
                </c:pt>
                <c:pt idx="2">
                  <c:v>3.669724770642202E-2</c:v>
                </c:pt>
                <c:pt idx="3">
                  <c:v>0.11009174311926606</c:v>
                </c:pt>
                <c:pt idx="4">
                  <c:v>0.15596330275229359</c:v>
                </c:pt>
                <c:pt idx="5">
                  <c:v>0.18518518518518517</c:v>
                </c:pt>
                <c:pt idx="6">
                  <c:v>0.16822429906542055</c:v>
                </c:pt>
              </c:numCache>
            </c:numRef>
          </c:val>
          <c:extLst>
            <c:ext xmlns:c16="http://schemas.microsoft.com/office/drawing/2014/chart" uri="{C3380CC4-5D6E-409C-BE32-E72D297353CC}">
              <c16:uniqueId val="{00000001-4A3B-447E-9958-FD3767BDB742}"/>
            </c:ext>
          </c:extLst>
        </c:ser>
        <c:ser>
          <c:idx val="2"/>
          <c:order val="2"/>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'Q29'!$P$28:$P$34</c:f>
              <c:numCache>
                <c:formatCode>0%</c:formatCode>
                <c:ptCount val="7"/>
                <c:pt idx="0">
                  <c:v>0.19266055045871561</c:v>
                </c:pt>
                <c:pt idx="1">
                  <c:v>0.30275229357798167</c:v>
                </c:pt>
                <c:pt idx="2">
                  <c:v>0.25688073394495414</c:v>
                </c:pt>
                <c:pt idx="3">
                  <c:v>0.3669724770642202</c:v>
                </c:pt>
                <c:pt idx="4">
                  <c:v>0.1743119266055046</c:v>
                </c:pt>
                <c:pt idx="5">
                  <c:v>0.24074074074074073</c:v>
                </c:pt>
                <c:pt idx="6">
                  <c:v>0.23364485981308411</c:v>
                </c:pt>
              </c:numCache>
            </c:numRef>
          </c:val>
          <c:extLst>
            <c:ext xmlns:c16="http://schemas.microsoft.com/office/drawing/2014/chart" uri="{C3380CC4-5D6E-409C-BE32-E72D297353CC}">
              <c16:uniqueId val="{00000002-4A3B-447E-9958-FD3767BDB742}"/>
            </c:ext>
          </c:extLst>
        </c:ser>
        <c:ser>
          <c:idx val="3"/>
          <c:order val="3"/>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'Q29'!$Q$28:$Q$34</c:f>
              <c:numCache>
                <c:formatCode>0%</c:formatCode>
                <c:ptCount val="7"/>
                <c:pt idx="0">
                  <c:v>0.29357798165137616</c:v>
                </c:pt>
                <c:pt idx="1">
                  <c:v>0.21100917431192662</c:v>
                </c:pt>
                <c:pt idx="2">
                  <c:v>0.30275229357798167</c:v>
                </c:pt>
                <c:pt idx="3">
                  <c:v>0.22018348623853212</c:v>
                </c:pt>
                <c:pt idx="4">
                  <c:v>0.21100917431192662</c:v>
                </c:pt>
                <c:pt idx="5">
                  <c:v>0.12962962962962962</c:v>
                </c:pt>
                <c:pt idx="6">
                  <c:v>7.476635514018691E-2</c:v>
                </c:pt>
              </c:numCache>
            </c:numRef>
          </c:val>
          <c:extLst>
            <c:ext xmlns:c16="http://schemas.microsoft.com/office/drawing/2014/chart" uri="{C3380CC4-5D6E-409C-BE32-E72D297353CC}">
              <c16:uniqueId val="{00000003-4A3B-447E-9958-FD3767BDB742}"/>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'Q29'!$R$28:$R$34</c:f>
              <c:numCache>
                <c:formatCode>0%</c:formatCode>
                <c:ptCount val="7"/>
                <c:pt idx="0">
                  <c:v>0.44954128440366975</c:v>
                </c:pt>
                <c:pt idx="1">
                  <c:v>0.30275229357798167</c:v>
                </c:pt>
                <c:pt idx="2">
                  <c:v>0.3577981651376147</c:v>
                </c:pt>
                <c:pt idx="3">
                  <c:v>0.22018348623853212</c:v>
                </c:pt>
                <c:pt idx="4">
                  <c:v>0.12844036697247707</c:v>
                </c:pt>
                <c:pt idx="5">
                  <c:v>0.12962962962962962</c:v>
                </c:pt>
                <c:pt idx="6">
                  <c:v>0.15887850467289719</c:v>
                </c:pt>
              </c:numCache>
            </c:numRef>
          </c:val>
          <c:extLst>
            <c:ext xmlns:c16="http://schemas.microsoft.com/office/drawing/2014/chart" uri="{C3380CC4-5D6E-409C-BE32-E72D297353CC}">
              <c16:uniqueId val="{00000004-4A3B-447E-9958-FD3767BDB742}"/>
            </c:ext>
          </c:extLst>
        </c:ser>
        <c:ser>
          <c:idx val="5"/>
          <c:order val="5"/>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'Q29'!$M$28:$M$34</c:f>
              <c:strCache>
                <c:ptCount val="7"/>
                <c:pt idx="0">
                  <c:v>Overall teaching</c:v>
                </c:pt>
                <c:pt idx="1">
                  <c:v>Course design</c:v>
                </c:pt>
                <c:pt idx="2">
                  <c:v>Course delivery</c:v>
                </c:pt>
                <c:pt idx="3">
                  <c:v>Assessment</c:v>
                </c:pt>
                <c:pt idx="4">
                  <c:v>Educational technologies</c:v>
                </c:pt>
                <c:pt idx="5">
                  <c:v>Student mental health/well-being</c:v>
                </c:pt>
                <c:pt idx="6">
                  <c:v>Emotional intelligence</c:v>
                </c:pt>
              </c:strCache>
            </c:strRef>
          </c:cat>
          <c:val>
            <c:numRef>
              <c:f>'Q29'!$S$28:$S$34</c:f>
              <c:numCache>
                <c:formatCode>0%</c:formatCode>
                <c:ptCount val="7"/>
                <c:pt idx="0">
                  <c:v>9.1743119266055051E-3</c:v>
                </c:pt>
                <c:pt idx="1">
                  <c:v>9.1743119266055051E-3</c:v>
                </c:pt>
                <c:pt idx="2">
                  <c:v>1.834862385321101E-2</c:v>
                </c:pt>
                <c:pt idx="3">
                  <c:v>1.834862385321101E-2</c:v>
                </c:pt>
                <c:pt idx="4">
                  <c:v>4.5871559633027525E-2</c:v>
                </c:pt>
                <c:pt idx="5">
                  <c:v>3.7037037037037035E-2</c:v>
                </c:pt>
                <c:pt idx="6">
                  <c:v>8.4112149532710276E-2</c:v>
                </c:pt>
              </c:numCache>
            </c:numRef>
          </c:val>
          <c:extLst>
            <c:ext xmlns:c16="http://schemas.microsoft.com/office/drawing/2014/chart" uri="{C3380CC4-5D6E-409C-BE32-E72D297353CC}">
              <c16:uniqueId val="{00000005-4A3B-447E-9958-FD3767BDB742}"/>
            </c:ext>
          </c:extLst>
        </c:ser>
        <c:dLbls>
          <c:dLblPos val="ctr"/>
          <c:showLegendKey val="0"/>
          <c:showVal val="1"/>
          <c:showCatName val="0"/>
          <c:showSerName val="0"/>
          <c:showPercent val="0"/>
          <c:showBubbleSize val="0"/>
        </c:dLbls>
        <c:gapWidth val="150"/>
        <c:overlap val="100"/>
        <c:axId val="348722239"/>
        <c:axId val="348722655"/>
      </c:barChart>
      <c:catAx>
        <c:axId val="348722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22655"/>
        <c:crosses val="autoZero"/>
        <c:auto val="1"/>
        <c:lblAlgn val="ctr"/>
        <c:lblOffset val="100"/>
        <c:noMultiLvlLbl val="0"/>
      </c:catAx>
      <c:valAx>
        <c:axId val="3487226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722239"/>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niversityaffairs.ca/opinion/in-my-opinion/why-are-so-many-students-struggling-with-their-mental-health/"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sit.carleton.ca/~arya/Practices.html" TargetMode="External"/><Relationship Id="rId5" Type="http://schemas.openxmlformats.org/officeDocument/2006/relationships/hyperlink" Target="https://img.csit.carleton.ca/content/publications/iceri-2019.pdf" TargetMode="External"/><Relationship Id="rId4" Type="http://schemas.openxmlformats.org/officeDocument/2006/relationships/hyperlink" Target="https://www.universityaffairs.ca/opinion/in-my-opinion/respond-refer-report-how-to-sustain-student-mental-health-during-the-covid-19-crisi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800" b="0" i="0" u="none" strike="noStrike">
                <a:solidFill>
                  <a:srgbClr val="000000"/>
                </a:solidFill>
                <a:latin typeface="Arial"/>
                <a:ea typeface="Arial"/>
                <a:cs typeface="Arial"/>
                <a:sym typeface="Arial"/>
              </a:rPr>
              <a:t>Student mental health has been the focus of many discussions and investigations over the past few years. The topic was </a:t>
            </a:r>
            <a:r>
              <a:rPr lang="en-CA"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a serious concern</a:t>
            </a:r>
            <a:r>
              <a:rPr lang="en-CA" sz="1800" b="0" i="0" u="none" strike="noStrike">
                <a:solidFill>
                  <a:srgbClr val="000000"/>
                </a:solidFill>
                <a:latin typeface="Arial"/>
                <a:ea typeface="Arial"/>
                <a:cs typeface="Arial"/>
                <a:sym typeface="Arial"/>
              </a:rPr>
              <a:t> prior to the COVID pandemic and </a:t>
            </a:r>
            <a:r>
              <a:rPr lang="en-CA"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increased in significance</a:t>
            </a:r>
            <a:r>
              <a:rPr lang="en-CA" sz="1800" b="0" i="0" u="none" strike="noStrike">
                <a:solidFill>
                  <a:srgbClr val="000000"/>
                </a:solidFill>
                <a:latin typeface="Arial"/>
                <a:ea typeface="Arial"/>
                <a:cs typeface="Arial"/>
                <a:sym typeface="Arial"/>
              </a:rPr>
              <a:t> in the last two years. </a:t>
            </a:r>
            <a:r>
              <a:rPr lang="en-CA" sz="1800" b="0" i="0" u="sng" strike="noStrik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Our prior work</a:t>
            </a:r>
            <a:r>
              <a:rPr lang="en-CA" sz="1800" b="0" i="0" u="none" strike="noStrike">
                <a:solidFill>
                  <a:srgbClr val="000000"/>
                </a:solidFill>
                <a:latin typeface="Arial"/>
                <a:ea typeface="Arial"/>
                <a:cs typeface="Arial"/>
                <a:sym typeface="Arial"/>
              </a:rPr>
              <a:t>, based on a student survey, showed that problems affecting students’ mental health are frequently associated with their academic work. It suggested that there is a divide between counselling services and academic support, and academic planning is too focused on cognitive aspects of learning. This leaves students without proper emotional support. </a:t>
            </a:r>
            <a:endParaRPr b="0"/>
          </a:p>
          <a:p>
            <a:pPr marL="0" lvl="0" indent="0" algn="l" rtl="0">
              <a:spcBef>
                <a:spcPts val="0"/>
              </a:spcBef>
              <a:spcAft>
                <a:spcPts val="0"/>
              </a:spcAft>
              <a:buNone/>
            </a:pPr>
            <a:br>
              <a:rPr lang="en-CA" b="0"/>
            </a:br>
            <a:r>
              <a:rPr lang="en-CA" sz="1800" b="0" i="0" u="none" strike="noStrike">
                <a:solidFill>
                  <a:srgbClr val="000000"/>
                </a:solidFill>
                <a:latin typeface="Arial"/>
                <a:ea typeface="Arial"/>
                <a:cs typeface="Arial"/>
                <a:sym typeface="Arial"/>
              </a:rPr>
              <a:t>Students’ well-being requires defining </a:t>
            </a:r>
            <a:r>
              <a:rPr lang="en-CA" sz="1800" b="0" i="0" u="sng" strike="noStrike">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best practices for faculty</a:t>
            </a:r>
            <a:r>
              <a:rPr lang="en-CA" sz="1800" b="0" i="0" u="none" strike="noStrike">
                <a:solidFill>
                  <a:srgbClr val="000000"/>
                </a:solidFill>
                <a:latin typeface="Arial"/>
                <a:ea typeface="Arial"/>
                <a:cs typeface="Arial"/>
                <a:sym typeface="Arial"/>
              </a:rPr>
              <a:t> and training faculty members on those practices, in addition to topics such as emotional intelligence. These should lead to strategies that integrate emotional aspects into academic activities. What is not quite clear, though, is what the faculty themselves think in terms of the training they need or want.</a:t>
            </a:r>
            <a:endParaRPr/>
          </a:p>
        </p:txBody>
      </p:sp>
      <p:sp>
        <p:nvSpPr>
          <p:cNvPr id="197" name="Google Shape;1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sit.carleton.ca/~arya/FacultySurveyResult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E5291"/>
            </a:gs>
            <a:gs pos="32000">
              <a:srgbClr val="2E5291"/>
            </a:gs>
            <a:gs pos="67000">
              <a:schemeClr val="lt1"/>
            </a:gs>
            <a:gs pos="100000">
              <a:schemeClr val="lt1"/>
            </a:gs>
          </a:gsLst>
          <a:lin ang="0" scaled="0"/>
        </a:gradFill>
        <a:effectLst/>
      </p:bgPr>
    </p:bg>
    <p:spTree>
      <p:nvGrpSpPr>
        <p:cNvPr id="1" name="Shape 112"/>
        <p:cNvGrpSpPr/>
        <p:nvPr/>
      </p:nvGrpSpPr>
      <p:grpSpPr>
        <a:xfrm>
          <a:off x="0" y="0"/>
          <a:ext cx="0" cy="0"/>
          <a:chOff x="0" y="0"/>
          <a:chExt cx="0" cy="0"/>
        </a:xfrm>
      </p:grpSpPr>
      <p:sp>
        <p:nvSpPr>
          <p:cNvPr id="113" name="Google Shape;113;p1"/>
          <p:cNvSpPr/>
          <p:nvPr/>
        </p:nvSpPr>
        <p:spPr>
          <a:xfrm>
            <a:off x="0" y="0"/>
            <a:ext cx="12192000" cy="6858000"/>
          </a:xfrm>
          <a:prstGeom prst="rect">
            <a:avLst/>
          </a:prstGeom>
          <a:gradFill>
            <a:gsLst>
              <a:gs pos="0">
                <a:srgbClr val="2E5291"/>
              </a:gs>
              <a:gs pos="32000">
                <a:srgbClr val="2E5291"/>
              </a:gs>
              <a:gs pos="67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
          <p:cNvSpPr/>
          <p:nvPr/>
        </p:nvSpPr>
        <p:spPr>
          <a:xfrm rot="5400000" flipH="1">
            <a:off x="-1417539" y="1417538"/>
            <a:ext cx="6875818" cy="4040744"/>
          </a:xfrm>
          <a:prstGeom prst="rect">
            <a:avLst/>
          </a:prstGeom>
          <a:gradFill>
            <a:gsLst>
              <a:gs pos="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
          <p:cNvSpPr/>
          <p:nvPr/>
        </p:nvSpPr>
        <p:spPr>
          <a:xfrm rot="-5400000" flipH="1">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
          <p:cNvSpPr txBox="1">
            <a:spLocks noGrp="1"/>
          </p:cNvSpPr>
          <p:nvPr>
            <p:ph type="ctrTitle"/>
          </p:nvPr>
        </p:nvSpPr>
        <p:spPr>
          <a:xfrm>
            <a:off x="5334632" y="366814"/>
            <a:ext cx="6667406" cy="217429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Font typeface="Calibri"/>
              <a:buNone/>
            </a:pPr>
            <a:r>
              <a:rPr lang="en-CA" sz="4800" b="1"/>
              <a:t>Pedagogical Training </a:t>
            </a:r>
            <a:br>
              <a:rPr lang="en-CA" sz="4800" b="1"/>
            </a:br>
            <a:r>
              <a:rPr lang="en-CA" sz="4800" b="1"/>
              <a:t>for Faculty Members: </a:t>
            </a:r>
            <a:br>
              <a:rPr lang="en-CA" sz="4800" b="1"/>
            </a:br>
            <a:r>
              <a:rPr lang="en-CA" sz="4800" b="1"/>
              <a:t>Insights from a Survey</a:t>
            </a:r>
            <a:endParaRPr/>
          </a:p>
        </p:txBody>
      </p:sp>
      <p:sp>
        <p:nvSpPr>
          <p:cNvPr id="119" name="Google Shape;119;p1"/>
          <p:cNvSpPr txBox="1">
            <a:spLocks noGrp="1"/>
          </p:cNvSpPr>
          <p:nvPr>
            <p:ph type="subTitle" idx="1"/>
          </p:nvPr>
        </p:nvSpPr>
        <p:spPr>
          <a:xfrm>
            <a:off x="5960674" y="2501977"/>
            <a:ext cx="6121228" cy="30830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CA" sz="2800" i="1"/>
              <a:t>Ali Arya</a:t>
            </a:r>
            <a:endParaRPr/>
          </a:p>
          <a:p>
            <a:pPr marL="0" lvl="0" indent="0" algn="ctr" rtl="0">
              <a:lnSpc>
                <a:spcPct val="90000"/>
              </a:lnSpc>
              <a:spcBef>
                <a:spcPts val="1000"/>
              </a:spcBef>
              <a:spcAft>
                <a:spcPts val="0"/>
              </a:spcAft>
              <a:buClr>
                <a:schemeClr val="dk1"/>
              </a:buClr>
              <a:buSzPts val="2800"/>
              <a:buNone/>
            </a:pPr>
            <a:r>
              <a:rPr lang="en-CA" sz="28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Adrian</a:t>
            </a:r>
            <a:r>
              <a:rPr lang="en-CA" sz="2800" i="1"/>
              <a:t> Chan</a:t>
            </a:r>
            <a:endParaRPr/>
          </a:p>
          <a:p>
            <a:pPr marL="0" lvl="0" indent="0" algn="ctr" rtl="0">
              <a:lnSpc>
                <a:spcPct val="90000"/>
              </a:lnSpc>
              <a:spcBef>
                <a:spcPts val="1000"/>
              </a:spcBef>
              <a:spcAft>
                <a:spcPts val="0"/>
              </a:spcAft>
              <a:buClr>
                <a:schemeClr val="dk1"/>
              </a:buClr>
              <a:buSzPts val="2800"/>
              <a:buNone/>
            </a:pPr>
            <a:r>
              <a:rPr lang="en-CA" sz="2800" i="1"/>
              <a:t>Kim Hellemans</a:t>
            </a:r>
            <a:endParaRPr/>
          </a:p>
          <a:p>
            <a:pPr marL="0" lvl="0" indent="0" algn="ctr" rtl="0">
              <a:lnSpc>
                <a:spcPct val="90000"/>
              </a:lnSpc>
              <a:spcBef>
                <a:spcPts val="1000"/>
              </a:spcBef>
              <a:spcAft>
                <a:spcPts val="0"/>
              </a:spcAft>
              <a:buClr>
                <a:schemeClr val="dk1"/>
              </a:buClr>
              <a:buSzPts val="2800"/>
              <a:buNone/>
            </a:pPr>
            <a:r>
              <a:rPr lang="en-CA" sz="2800" i="1"/>
              <a:t>David Hornsby</a:t>
            </a:r>
            <a:endParaRPr/>
          </a:p>
        </p:txBody>
      </p:sp>
      <p:pic>
        <p:nvPicPr>
          <p:cNvPr id="120" name="Google Shape;120;p1" descr="Magnifying glass showing decling performance"/>
          <p:cNvPicPr preferRelativeResize="0"/>
          <p:nvPr/>
        </p:nvPicPr>
        <p:blipFill rotWithShape="1">
          <a:blip r:embed="rId3">
            <a:alphaModFix/>
          </a:blip>
          <a:srcRect/>
          <a:stretch/>
        </p:blipFill>
        <p:spPr>
          <a:xfrm>
            <a:off x="100975" y="2196156"/>
            <a:ext cx="3832451" cy="3208530"/>
          </a:xfrm>
          <a:prstGeom prst="rect">
            <a:avLst/>
          </a:prstGeom>
          <a:noFill/>
          <a:ln>
            <a:noFill/>
          </a:ln>
        </p:spPr>
      </p:pic>
      <p:pic>
        <p:nvPicPr>
          <p:cNvPr id="121" name="Google Shape;121;p1"/>
          <p:cNvPicPr preferRelativeResize="0"/>
          <p:nvPr/>
        </p:nvPicPr>
        <p:blipFill rotWithShape="1">
          <a:blip r:embed="rId4">
            <a:alphaModFix/>
          </a:blip>
          <a:srcRect/>
          <a:stretch/>
        </p:blipFill>
        <p:spPr>
          <a:xfrm>
            <a:off x="8151260" y="5669087"/>
            <a:ext cx="4037430" cy="1206732"/>
          </a:xfrm>
          <a:prstGeom prst="rect">
            <a:avLst/>
          </a:prstGeom>
          <a:noFill/>
          <a:ln>
            <a:noFill/>
          </a:ln>
        </p:spPr>
      </p:pic>
      <p:pic>
        <p:nvPicPr>
          <p:cNvPr id="122" name="Google Shape;122;p1"/>
          <p:cNvPicPr preferRelativeResize="0"/>
          <p:nvPr/>
        </p:nvPicPr>
        <p:blipFill rotWithShape="1">
          <a:blip r:embed="rId5">
            <a:alphaModFix/>
          </a:blip>
          <a:srcRect/>
          <a:stretch/>
        </p:blipFill>
        <p:spPr>
          <a:xfrm>
            <a:off x="25764" y="18972"/>
            <a:ext cx="4017428" cy="1790857"/>
          </a:xfrm>
          <a:prstGeom prst="rect">
            <a:avLst/>
          </a:prstGeom>
          <a:noFill/>
          <a:ln>
            <a:noFill/>
          </a:ln>
        </p:spPr>
      </p:pic>
      <p:pic>
        <p:nvPicPr>
          <p:cNvPr id="123" name="Google Shape;123;p1"/>
          <p:cNvPicPr preferRelativeResize="0"/>
          <p:nvPr/>
        </p:nvPicPr>
        <p:blipFill rotWithShape="1">
          <a:blip r:embed="rId6">
            <a:alphaModFix/>
          </a:blip>
          <a:srcRect/>
          <a:stretch/>
        </p:blipFill>
        <p:spPr>
          <a:xfrm>
            <a:off x="4038604" y="6197099"/>
            <a:ext cx="2896773" cy="6604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700"/>
                                        <p:tgtEl>
                                          <p:spTgt spid="119">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119">
                                            <p:txEl>
                                              <p:pRg st="1" end="1"/>
                                            </p:txEl>
                                          </p:spTgt>
                                        </p:tgtEl>
                                        <p:attrNameLst>
                                          <p:attrName>style.visibility</p:attrName>
                                        </p:attrNameLst>
                                      </p:cBhvr>
                                      <p:to>
                                        <p:strVal val="visible"/>
                                      </p:to>
                                    </p:set>
                                    <p:animEffect transition="in" filter="fade">
                                      <p:cBhvr>
                                        <p:cTn id="10" dur="700"/>
                                        <p:tgtEl>
                                          <p:spTgt spid="119">
                                            <p:txEl>
                                              <p:pRg st="1" end="1"/>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119">
                                            <p:txEl>
                                              <p:pRg st="2" end="2"/>
                                            </p:txEl>
                                          </p:spTgt>
                                        </p:tgtEl>
                                        <p:attrNameLst>
                                          <p:attrName>style.visibility</p:attrName>
                                        </p:attrNameLst>
                                      </p:cBhvr>
                                      <p:to>
                                        <p:strVal val="visible"/>
                                      </p:to>
                                    </p:set>
                                    <p:animEffect transition="in" filter="fade">
                                      <p:cBhvr>
                                        <p:cTn id="13" dur="700"/>
                                        <p:tgtEl>
                                          <p:spTgt spid="119">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119">
                                            <p:txEl>
                                              <p:pRg st="3" end="3"/>
                                            </p:txEl>
                                          </p:spTgt>
                                        </p:tgtEl>
                                        <p:attrNameLst>
                                          <p:attrName>style.visibility</p:attrName>
                                        </p:attrNameLst>
                                      </p:cBhvr>
                                      <p:to>
                                        <p:strVal val="visible"/>
                                      </p:to>
                                    </p:set>
                                    <p:animEffect transition="in" filter="fade">
                                      <p:cBhvr>
                                        <p:cTn id="16" dur="700"/>
                                        <p:tgtEl>
                                          <p:spTgt spid="119">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7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p10"/>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0"/>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10"/>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10"/>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10"/>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Main Take-away Messages</a:t>
            </a:r>
            <a:endParaRPr/>
          </a:p>
        </p:txBody>
      </p:sp>
      <p:sp>
        <p:nvSpPr>
          <p:cNvPr id="266" name="Google Shape;266;p10"/>
          <p:cNvSpPr txBox="1">
            <a:spLocks noGrp="1"/>
          </p:cNvSpPr>
          <p:nvPr>
            <p:ph type="body" idx="1"/>
          </p:nvPr>
        </p:nvSpPr>
        <p:spPr>
          <a:xfrm>
            <a:off x="202826" y="1751667"/>
            <a:ext cx="4836459" cy="12739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CA" sz="2400"/>
              <a:t>Many faculty members are not properly trained and prepared for their educational tasks.</a:t>
            </a:r>
            <a:endParaRPr/>
          </a:p>
        </p:txBody>
      </p:sp>
      <p:sp>
        <p:nvSpPr>
          <p:cNvPr id="267" name="Google Shape;267;p10"/>
          <p:cNvSpPr txBox="1"/>
          <p:nvPr/>
        </p:nvSpPr>
        <p:spPr>
          <a:xfrm>
            <a:off x="6803091" y="1809938"/>
            <a:ext cx="4836459" cy="1773704"/>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2400"/>
              <a:buFont typeface="Arial"/>
              <a:buNone/>
            </a:pPr>
            <a:r>
              <a:rPr lang="en-CA" sz="2400" dirty="0">
                <a:solidFill>
                  <a:schemeClr val="dk1"/>
                </a:solidFill>
                <a:latin typeface="Calibri"/>
                <a:ea typeface="Calibri"/>
                <a:cs typeface="Calibri"/>
                <a:sym typeface="Calibri"/>
              </a:rPr>
              <a:t>Student well-being is considered mainly a counseling service and not prioritized in faculty training.</a:t>
            </a:r>
            <a:endParaRPr dirty="0"/>
          </a:p>
        </p:txBody>
      </p:sp>
      <p:sp>
        <p:nvSpPr>
          <p:cNvPr id="268" name="Google Shape;268;p10"/>
          <p:cNvSpPr txBox="1"/>
          <p:nvPr/>
        </p:nvSpPr>
        <p:spPr>
          <a:xfrm>
            <a:off x="5885168" y="4541745"/>
            <a:ext cx="2198594" cy="258519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n-CA" sz="2400" dirty="0">
                <a:solidFill>
                  <a:schemeClr val="dk1"/>
                </a:solidFill>
                <a:latin typeface="Calibri"/>
                <a:ea typeface="Calibri"/>
                <a:cs typeface="Calibri"/>
                <a:sym typeface="Calibri"/>
              </a:rPr>
              <a:t>Faculty members are interested in training but face too many expectations.</a:t>
            </a:r>
            <a:endParaRPr sz="2400" dirty="0">
              <a:solidFill>
                <a:schemeClr val="dk1"/>
              </a:solidFill>
              <a:latin typeface="Calibri"/>
              <a:ea typeface="Calibri"/>
              <a:cs typeface="Calibri"/>
              <a:sym typeface="Calibri"/>
            </a:endParaRPr>
          </a:p>
        </p:txBody>
      </p:sp>
      <p:sp>
        <p:nvSpPr>
          <p:cNvPr id="269" name="Google Shape;269;p10"/>
          <p:cNvSpPr txBox="1"/>
          <p:nvPr/>
        </p:nvSpPr>
        <p:spPr>
          <a:xfrm>
            <a:off x="296955" y="2816749"/>
            <a:ext cx="483645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6000" b="1" dirty="0">
                <a:solidFill>
                  <a:srgbClr val="FF0000"/>
                </a:solidFill>
                <a:latin typeface="Arial"/>
                <a:ea typeface="Arial"/>
                <a:cs typeface="Arial"/>
                <a:sym typeface="Arial"/>
              </a:rPr>
              <a:t>UN</a:t>
            </a:r>
            <a:r>
              <a:rPr lang="en-CA" sz="6000" b="1" dirty="0">
                <a:solidFill>
                  <a:schemeClr val="dk1"/>
                </a:solidFill>
                <a:latin typeface="Calibri"/>
                <a:ea typeface="Calibri"/>
                <a:cs typeface="Calibri"/>
                <a:sym typeface="Calibri"/>
              </a:rPr>
              <a:t>PREPARED</a:t>
            </a:r>
            <a:endParaRPr dirty="0"/>
          </a:p>
        </p:txBody>
      </p:sp>
      <p:graphicFrame>
        <p:nvGraphicFramePr>
          <p:cNvPr id="270" name="Google Shape;270;p10"/>
          <p:cNvGraphicFramePr/>
          <p:nvPr/>
        </p:nvGraphicFramePr>
        <p:xfrm>
          <a:off x="8724579" y="2811325"/>
          <a:ext cx="2514600" cy="2819400"/>
        </p:xfrm>
        <a:graphic>
          <a:graphicData uri="http://schemas.openxmlformats.org/presentationml/2006/ole">
            <mc:AlternateContent xmlns:mc="http://schemas.openxmlformats.org/markup-compatibility/2006">
              <mc:Choice xmlns:v="urn:schemas-microsoft-com:vml" Requires="v">
                <p:oleObj r:id="rId3" imgW="2514600" imgH="2819400" progId="">
                  <p:embed/>
                </p:oleObj>
              </mc:Choice>
              <mc:Fallback>
                <p:oleObj r:id="rId3" imgW="2514600" imgH="2819400" progId="">
                  <p:embed/>
                  <p:pic>
                    <p:nvPicPr>
                      <p:cNvPr id="270" name="Google Shape;270;p10"/>
                      <p:cNvPicPr preferRelativeResize="0"/>
                      <p:nvPr/>
                    </p:nvPicPr>
                    <p:blipFill rotWithShape="1">
                      <a:blip r:embed="rId4">
                        <a:alphaModFix/>
                      </a:blip>
                      <a:srcRect/>
                      <a:stretch/>
                    </p:blipFill>
                    <p:spPr>
                      <a:xfrm>
                        <a:off x="8724579" y="2811325"/>
                        <a:ext cx="2514600" cy="2819400"/>
                      </a:xfrm>
                      <a:prstGeom prst="rect">
                        <a:avLst/>
                      </a:prstGeom>
                      <a:noFill/>
                      <a:ln>
                        <a:noFill/>
                      </a:ln>
                    </p:spPr>
                  </p:pic>
                </p:oleObj>
              </mc:Fallback>
            </mc:AlternateContent>
          </a:graphicData>
        </a:graphic>
      </p:graphicFrame>
      <p:pic>
        <p:nvPicPr>
          <p:cNvPr id="271" name="Google Shape;271;p10" descr="TimesJobs: Overworking doesn't add to productivity, say employees:  TimesJobs study"/>
          <p:cNvPicPr preferRelativeResize="0"/>
          <p:nvPr/>
        </p:nvPicPr>
        <p:blipFill rotWithShape="1">
          <a:blip r:embed="rId5">
            <a:alphaModFix/>
          </a:blip>
          <a:srcRect/>
          <a:stretch/>
        </p:blipFill>
        <p:spPr>
          <a:xfrm>
            <a:off x="2240055" y="3983692"/>
            <a:ext cx="3757332" cy="2817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69"/>
                                        </p:tgtEl>
                                        <p:attrNameLst>
                                          <p:attrName>style.visibility</p:attrName>
                                        </p:attrNameLst>
                                      </p:cBhvr>
                                      <p:to>
                                        <p:strVal val="visible"/>
                                      </p:to>
                                    </p:set>
                                    <p:animEffect transition="in" filter="fade">
                                      <p:cBhvr>
                                        <p:cTn id="9" dur="500"/>
                                        <p:tgtEl>
                                          <p:spTgt spid="26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Effect transition="in" filter="fade">
                                      <p:cBhvr>
                                        <p:cTn id="16" dur="500"/>
                                        <p:tgtEl>
                                          <p:spTgt spid="27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7" name="Google Shape;277;p11"/>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8" name="Google Shape;278;p11"/>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9" name="Google Shape;279;p11"/>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0" name="Google Shape;280;p11"/>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1" name="Google Shape;281;p11"/>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A Holistic Solution</a:t>
            </a:r>
            <a:endParaRPr/>
          </a:p>
        </p:txBody>
      </p:sp>
      <p:sp>
        <p:nvSpPr>
          <p:cNvPr id="282" name="Google Shape;282;p11"/>
          <p:cNvSpPr txBox="1">
            <a:spLocks noGrp="1"/>
          </p:cNvSpPr>
          <p:nvPr>
            <p:ph type="body" idx="1"/>
          </p:nvPr>
        </p:nvSpPr>
        <p:spPr>
          <a:xfrm>
            <a:off x="838199" y="1825625"/>
            <a:ext cx="5725751"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CA"/>
              <a:t>Faculty training has to be part of a holistic approach to solve educational problems that takes into account:</a:t>
            </a:r>
            <a:endParaRPr/>
          </a:p>
          <a:p>
            <a:pPr marL="685800" lvl="1" indent="-228600" algn="l" rtl="0">
              <a:lnSpc>
                <a:spcPct val="90000"/>
              </a:lnSpc>
              <a:spcBef>
                <a:spcPts val="500"/>
              </a:spcBef>
              <a:spcAft>
                <a:spcPts val="0"/>
              </a:spcAft>
              <a:buClr>
                <a:srgbClr val="7030A0"/>
              </a:buClr>
              <a:buSzPct val="100000"/>
              <a:buChar char="•"/>
            </a:pPr>
            <a:r>
              <a:rPr lang="en-CA">
                <a:solidFill>
                  <a:srgbClr val="7030A0"/>
                </a:solidFill>
              </a:rPr>
              <a:t>The growing and dynamic student and faculty population</a:t>
            </a:r>
            <a:endParaRPr/>
          </a:p>
          <a:p>
            <a:pPr marL="685800" lvl="1" indent="-228600" algn="l" rtl="0">
              <a:lnSpc>
                <a:spcPct val="90000"/>
              </a:lnSpc>
              <a:spcBef>
                <a:spcPts val="500"/>
              </a:spcBef>
              <a:spcAft>
                <a:spcPts val="0"/>
              </a:spcAft>
              <a:buClr>
                <a:srgbClr val="0070C0"/>
              </a:buClr>
              <a:buSzPct val="100000"/>
              <a:buChar char="•"/>
            </a:pPr>
            <a:r>
              <a:rPr lang="en-CA">
                <a:solidFill>
                  <a:srgbClr val="0070C0"/>
                </a:solidFill>
              </a:rPr>
              <a:t>The fast-paced evolution of technology</a:t>
            </a:r>
            <a:endParaRPr/>
          </a:p>
          <a:p>
            <a:pPr marL="685800" lvl="1" indent="-228600" algn="l" rtl="0">
              <a:lnSpc>
                <a:spcPct val="90000"/>
              </a:lnSpc>
              <a:spcBef>
                <a:spcPts val="500"/>
              </a:spcBef>
              <a:spcAft>
                <a:spcPts val="0"/>
              </a:spcAft>
              <a:buClr>
                <a:schemeClr val="accent6"/>
              </a:buClr>
              <a:buSzPct val="100000"/>
              <a:buChar char="•"/>
            </a:pPr>
            <a:r>
              <a:rPr lang="en-CA">
                <a:solidFill>
                  <a:schemeClr val="accent6"/>
                </a:solidFill>
              </a:rPr>
              <a:t>The nature of university research and its increasing emphasis on social impact</a:t>
            </a:r>
            <a:endParaRPr/>
          </a:p>
          <a:p>
            <a:pPr marL="685800" lvl="1" indent="-228600" algn="l" rtl="0">
              <a:lnSpc>
                <a:spcPct val="90000"/>
              </a:lnSpc>
              <a:spcBef>
                <a:spcPts val="500"/>
              </a:spcBef>
              <a:spcAft>
                <a:spcPts val="0"/>
              </a:spcAft>
              <a:buClr>
                <a:srgbClr val="C00000"/>
              </a:buClr>
              <a:buSzPct val="100000"/>
              <a:buChar char="•"/>
            </a:pPr>
            <a:r>
              <a:rPr lang="en-CA">
                <a:solidFill>
                  <a:srgbClr val="C00000"/>
                </a:solidFill>
              </a:rPr>
              <a:t>Equity, diversity, and inclusion concerns for faculty and students</a:t>
            </a:r>
            <a:endParaRPr/>
          </a:p>
          <a:p>
            <a:pPr marL="685800" lvl="1" indent="-228600" algn="l" rtl="0">
              <a:lnSpc>
                <a:spcPct val="90000"/>
              </a:lnSpc>
              <a:spcBef>
                <a:spcPts val="500"/>
              </a:spcBef>
              <a:spcAft>
                <a:spcPts val="0"/>
              </a:spcAft>
              <a:buClr>
                <a:srgbClr val="00B0F0"/>
              </a:buClr>
              <a:buSzPct val="100000"/>
              <a:buChar char="•"/>
            </a:pPr>
            <a:r>
              <a:rPr lang="en-CA">
                <a:solidFill>
                  <a:srgbClr val="00B0F0"/>
                </a:solidFill>
              </a:rPr>
              <a:t>Other social, cultural, economical, political, and environmental factors</a:t>
            </a:r>
            <a:endParaRPr/>
          </a:p>
        </p:txBody>
      </p:sp>
      <p:pic>
        <p:nvPicPr>
          <p:cNvPr id="283" name="Google Shape;283;p11"/>
          <p:cNvPicPr preferRelativeResize="0"/>
          <p:nvPr/>
        </p:nvPicPr>
        <p:blipFill rotWithShape="1">
          <a:blip r:embed="rId3">
            <a:alphaModFix/>
          </a:blip>
          <a:srcRect/>
          <a:stretch/>
        </p:blipFill>
        <p:spPr>
          <a:xfrm>
            <a:off x="7471310" y="1891970"/>
            <a:ext cx="4175154" cy="4190118"/>
          </a:xfrm>
          <a:prstGeom prst="rect">
            <a:avLst/>
          </a:prstGeom>
          <a:noFill/>
          <a:ln>
            <a:noFill/>
          </a:ln>
        </p:spPr>
      </p:pic>
      <p:pic>
        <p:nvPicPr>
          <p:cNvPr id="284" name="Google Shape;284;p11" descr="Free education clip art pictures clipartix - Cliparting.com"/>
          <p:cNvPicPr preferRelativeResize="0"/>
          <p:nvPr/>
        </p:nvPicPr>
        <p:blipFill rotWithShape="1">
          <a:blip r:embed="rId4">
            <a:alphaModFix/>
          </a:blip>
          <a:srcRect/>
          <a:stretch/>
        </p:blipFill>
        <p:spPr>
          <a:xfrm>
            <a:off x="8672277" y="3244035"/>
            <a:ext cx="1676099" cy="14797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8"/>
        <p:cNvGrpSpPr/>
        <p:nvPr/>
      </p:nvGrpSpPr>
      <p:grpSpPr>
        <a:xfrm>
          <a:off x="0" y="0"/>
          <a:ext cx="0" cy="0"/>
          <a:chOff x="0" y="0"/>
          <a:chExt cx="0" cy="0"/>
        </a:xfrm>
      </p:grpSpPr>
      <p:sp>
        <p:nvSpPr>
          <p:cNvPr id="289" name="Google Shape;289;p1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0" name="Google Shape;290;p12"/>
          <p:cNvPicPr preferRelativeResize="0"/>
          <p:nvPr/>
        </p:nvPicPr>
        <p:blipFill rotWithShape="1">
          <a:blip r:embed="rId3">
            <a:alphaModFix/>
          </a:blip>
          <a:srcRect t="28805" r="9090" b="3048"/>
          <a:stretch/>
        </p:blipFill>
        <p:spPr>
          <a:xfrm>
            <a:off x="3523488" y="10"/>
            <a:ext cx="8668512" cy="6857990"/>
          </a:xfrm>
          <a:prstGeom prst="rect">
            <a:avLst/>
          </a:prstGeom>
          <a:noFill/>
          <a:ln>
            <a:noFill/>
          </a:ln>
        </p:spPr>
      </p:pic>
      <p:sp>
        <p:nvSpPr>
          <p:cNvPr id="291" name="Google Shape;291;p12"/>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2"/>
          <p:cNvSpPr txBox="1"/>
          <p:nvPr/>
        </p:nvSpPr>
        <p:spPr>
          <a:xfrm>
            <a:off x="477980" y="1122363"/>
            <a:ext cx="4063665" cy="320413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CA" sz="4800">
                <a:solidFill>
                  <a:schemeClr val="lt1"/>
                </a:solidFill>
                <a:latin typeface="Calibri"/>
                <a:ea typeface="Calibri"/>
                <a:cs typeface="Calibri"/>
                <a:sym typeface="Calibri"/>
              </a:rPr>
              <a:t>A Brief Look at the Survey Data</a:t>
            </a:r>
            <a:endParaRPr/>
          </a:p>
        </p:txBody>
      </p:sp>
      <p:sp>
        <p:nvSpPr>
          <p:cNvPr id="293" name="Google Shape;293;p12"/>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4" name="Google Shape;294;p12"/>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0" name="Google Shape;300;p1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1" name="Google Shape;301;p13"/>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2" name="Google Shape;302;p13"/>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3" name="Google Shape;303;p1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13"/>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Likert Scale Questions</a:t>
            </a:r>
            <a:endParaRPr/>
          </a:p>
        </p:txBody>
      </p:sp>
      <p:sp>
        <p:nvSpPr>
          <p:cNvPr id="305" name="Google Shape;30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dk1"/>
              </a:buClr>
              <a:buSzPct val="100000"/>
              <a:buChar char="•"/>
            </a:pPr>
            <a:r>
              <a:rPr lang="en-CA"/>
              <a:t>9. How prepared do you think you were for your first academic position?</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14. How important do you think the following skills are in teaching?</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15. How much training do you think you currently need for the following skills?</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16. How likely are you to attend a formal training for the following skills?</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19. How much do you think you are valued by your employer based on your skills in the following duties?</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23. How much do you feel this formal training prepared you for your first academic position?</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27. How much do you feel this informal training prepared you for your first academic position?</a:t>
            </a:r>
            <a:endParaRPr/>
          </a:p>
          <a:p>
            <a:pPr marL="228600" lvl="0" indent="-13081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29. How much do you feel the first-hand experience prepared you for your first academic position?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14"/>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2" name="Google Shape;312;p14"/>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3" name="Google Shape;313;p14"/>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4" name="Google Shape;314;p14"/>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p14"/>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Summary of Responses</a:t>
            </a:r>
            <a:endParaRPr/>
          </a:p>
        </p:txBody>
      </p:sp>
      <p:pic>
        <p:nvPicPr>
          <p:cNvPr id="316" name="Google Shape;316;p14"/>
          <p:cNvPicPr preferRelativeResize="0"/>
          <p:nvPr/>
        </p:nvPicPr>
        <p:blipFill rotWithShape="1">
          <a:blip r:embed="rId3">
            <a:alphaModFix/>
          </a:blip>
          <a:srcRect/>
          <a:stretch/>
        </p:blipFill>
        <p:spPr>
          <a:xfrm>
            <a:off x="0" y="1817258"/>
            <a:ext cx="12192000" cy="44148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5"/>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5"/>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5"/>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9. How prepared do you think you were for your first academic position?</a:t>
            </a:r>
            <a:endParaRPr sz="3400">
              <a:solidFill>
                <a:srgbClr val="FFFFFF"/>
              </a:solidFill>
            </a:endParaRPr>
          </a:p>
        </p:txBody>
      </p:sp>
      <p:graphicFrame>
        <p:nvGraphicFramePr>
          <p:cNvPr id="327" name="Google Shape;327;p15"/>
          <p:cNvGraphicFramePr/>
          <p:nvPr/>
        </p:nvGraphicFramePr>
        <p:xfrm>
          <a:off x="1362075" y="2317750"/>
          <a:ext cx="9732963" cy="3702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8" name="Google Shape;328;p15"/>
          <p:cNvGraphicFramePr/>
          <p:nvPr/>
        </p:nvGraphicFramePr>
        <p:xfrm>
          <a:off x="3627301" y="2000951"/>
          <a:ext cx="3000000" cy="3000000"/>
        </p:xfrm>
        <a:graphic>
          <a:graphicData uri="http://schemas.openxmlformats.org/drawingml/2006/table">
            <a:tbl>
              <a:tblPr firstRow="1" bandRow="1">
                <a:noFill/>
                <a:tableStyleId>{2A8CA5EF-CD4A-44D7-8F67-76818006253A}</a:tableStyleId>
              </a:tblPr>
              <a:tblGrid>
                <a:gridCol w="1703975">
                  <a:extLst>
                    <a:ext uri="{9D8B030D-6E8A-4147-A177-3AD203B41FA5}">
                      <a16:colId xmlns:a16="http://schemas.microsoft.com/office/drawing/2014/main" val="20000"/>
                    </a:ext>
                  </a:extLst>
                </a:gridCol>
                <a:gridCol w="1184375">
                  <a:extLst>
                    <a:ext uri="{9D8B030D-6E8A-4147-A177-3AD203B41FA5}">
                      <a16:colId xmlns:a16="http://schemas.microsoft.com/office/drawing/2014/main" val="20001"/>
                    </a:ext>
                  </a:extLst>
                </a:gridCol>
                <a:gridCol w="1489175">
                  <a:extLst>
                    <a:ext uri="{9D8B030D-6E8A-4147-A177-3AD203B41FA5}">
                      <a16:colId xmlns:a16="http://schemas.microsoft.com/office/drawing/2014/main" val="20002"/>
                    </a:ext>
                  </a:extLst>
                </a:gridCol>
                <a:gridCol w="1041150">
                  <a:extLst>
                    <a:ext uri="{9D8B030D-6E8A-4147-A177-3AD203B41FA5}">
                      <a16:colId xmlns:a16="http://schemas.microsoft.com/office/drawing/2014/main" val="20003"/>
                    </a:ext>
                  </a:extLst>
                </a:gridCol>
                <a:gridCol w="1354675">
                  <a:extLst>
                    <a:ext uri="{9D8B030D-6E8A-4147-A177-3AD203B41FA5}">
                      <a16:colId xmlns:a16="http://schemas.microsoft.com/office/drawing/2014/main" val="20004"/>
                    </a:ext>
                  </a:extLst>
                </a:gridCol>
                <a:gridCol w="135467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u="none" strike="noStrike" cap="none">
                          <a:solidFill>
                            <a:schemeClr val="accent5"/>
                          </a:solidFill>
                        </a:rPr>
                        <a:t>1</a:t>
                      </a:r>
                      <a:endParaRPr/>
                    </a:p>
                    <a:p>
                      <a:pPr marL="0" marR="0" lvl="0" indent="0" algn="l" rtl="0">
                        <a:spcBef>
                          <a:spcPts val="0"/>
                        </a:spcBef>
                        <a:spcAft>
                          <a:spcPts val="0"/>
                        </a:spcAft>
                        <a:buNone/>
                      </a:pPr>
                      <a:r>
                        <a:rPr lang="en-CA" sz="1200" b="0" u="none" strike="noStrike" cap="none">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u="none" strike="noStrike" cap="none">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329" name="Google Shape;329;p15"/>
          <p:cNvSpPr txBox="1"/>
          <p:nvPr/>
        </p:nvSpPr>
        <p:spPr>
          <a:xfrm>
            <a:off x="574533" y="6093787"/>
            <a:ext cx="11180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a:solidFill>
                  <a:schemeClr val="accent2"/>
                </a:solidFill>
                <a:latin typeface="Calibri"/>
                <a:ea typeface="Calibri"/>
                <a:cs typeface="Calibri"/>
                <a:sym typeface="Calibri"/>
              </a:rPr>
              <a:t>In general, not very prepared for understanding student mental health and well-being, and how to use educational technologies, but well prepared for course delivery and overall teaching.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Q9. Other, please specify:</a:t>
            </a:r>
            <a:endParaRPr/>
          </a:p>
        </p:txBody>
      </p:sp>
      <p:graphicFrame>
        <p:nvGraphicFramePr>
          <p:cNvPr id="335" name="Google Shape;335;p16"/>
          <p:cNvGraphicFramePr/>
          <p:nvPr/>
        </p:nvGraphicFramePr>
        <p:xfrm>
          <a:off x="838200" y="1512116"/>
          <a:ext cx="3000000" cy="3000000"/>
        </p:xfrm>
        <a:graphic>
          <a:graphicData uri="http://schemas.openxmlformats.org/drawingml/2006/table">
            <a:tbl>
              <a:tblPr firstRow="1" bandRow="1">
                <a:noFill/>
                <a:tableStyleId>{2A8CA5EF-CD4A-44D7-8F67-76818006253A}</a:tableStyleId>
              </a:tblPr>
              <a:tblGrid>
                <a:gridCol w="7905200">
                  <a:extLst>
                    <a:ext uri="{9D8B030D-6E8A-4147-A177-3AD203B41FA5}">
                      <a16:colId xmlns:a16="http://schemas.microsoft.com/office/drawing/2014/main" val="20000"/>
                    </a:ext>
                  </a:extLst>
                </a:gridCol>
                <a:gridCol w="26104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CA" sz="1800" u="none" strike="noStrike" cap="none"/>
                        <a:t>Items</a:t>
                      </a:r>
                      <a:endParaRPr/>
                    </a:p>
                  </a:txBody>
                  <a:tcPr marL="91450" marR="91450" marT="45725" marB="45725"/>
                </a:tc>
                <a:tc>
                  <a:txBody>
                    <a:bodyPr/>
                    <a:lstStyle/>
                    <a:p>
                      <a:pPr marL="0" marR="0" lvl="0" indent="0" algn="l" rtl="0">
                        <a:spcBef>
                          <a:spcPts val="0"/>
                        </a:spcBef>
                        <a:spcAft>
                          <a:spcPts val="0"/>
                        </a:spcAft>
                        <a:buNone/>
                      </a:pPr>
                      <a:r>
                        <a:rPr lang="en-CA" sz="1800"/>
                        <a:t>Score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Team collaboration </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Inspiring students </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CA" sz="1800"/>
                        <a:t>Technical (content) skills </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CA" sz="1800"/>
                        <a:t>Balancing teaching and research </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CA" sz="1800"/>
                        <a:t>Structure of / roles within universities </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CA" sz="1800"/>
                        <a:t>LMS</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CA" sz="1800"/>
                        <a:t>Student cheating </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CA" sz="1800"/>
                        <a:t>Coaching and interacting with younger people </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CA" sz="1800"/>
                        <a:t>Specific students’ culture at Carleton </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CA" sz="1800"/>
                        <a:t>Course management software – not part of e. because they don’t educate </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CA" sz="1800"/>
                        <a:t>Time management </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7"/>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7"/>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17"/>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17"/>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7"/>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14. How important do you think the following skills are in teaching?</a:t>
            </a:r>
            <a:endParaRPr sz="3400">
              <a:solidFill>
                <a:srgbClr val="FFFFFF"/>
              </a:solidFill>
            </a:endParaRPr>
          </a:p>
        </p:txBody>
      </p:sp>
      <p:graphicFrame>
        <p:nvGraphicFramePr>
          <p:cNvPr id="346" name="Google Shape;346;p17"/>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7" name="Google Shape;347;p17"/>
          <p:cNvGraphicFramePr/>
          <p:nvPr/>
        </p:nvGraphicFramePr>
        <p:xfrm>
          <a:off x="3627301" y="2000951"/>
          <a:ext cx="3000000" cy="3000000"/>
        </p:xfrm>
        <a:graphic>
          <a:graphicData uri="http://schemas.openxmlformats.org/drawingml/2006/table">
            <a:tbl>
              <a:tblPr firstRow="1" bandRow="1">
                <a:noFill/>
                <a:tableStyleId>{2A8CA5EF-CD4A-44D7-8F67-76818006253A}</a:tableStyleId>
              </a:tblPr>
              <a:tblGrid>
                <a:gridCol w="1703975">
                  <a:extLst>
                    <a:ext uri="{9D8B030D-6E8A-4147-A177-3AD203B41FA5}">
                      <a16:colId xmlns:a16="http://schemas.microsoft.com/office/drawing/2014/main" val="20000"/>
                    </a:ext>
                  </a:extLst>
                </a:gridCol>
                <a:gridCol w="1184375">
                  <a:extLst>
                    <a:ext uri="{9D8B030D-6E8A-4147-A177-3AD203B41FA5}">
                      <a16:colId xmlns:a16="http://schemas.microsoft.com/office/drawing/2014/main" val="20001"/>
                    </a:ext>
                  </a:extLst>
                </a:gridCol>
                <a:gridCol w="1489175">
                  <a:extLst>
                    <a:ext uri="{9D8B030D-6E8A-4147-A177-3AD203B41FA5}">
                      <a16:colId xmlns:a16="http://schemas.microsoft.com/office/drawing/2014/main" val="20002"/>
                    </a:ext>
                  </a:extLst>
                </a:gridCol>
                <a:gridCol w="1041150">
                  <a:extLst>
                    <a:ext uri="{9D8B030D-6E8A-4147-A177-3AD203B41FA5}">
                      <a16:colId xmlns:a16="http://schemas.microsoft.com/office/drawing/2014/main" val="20003"/>
                    </a:ext>
                  </a:extLst>
                </a:gridCol>
                <a:gridCol w="1354675">
                  <a:extLst>
                    <a:ext uri="{9D8B030D-6E8A-4147-A177-3AD203B41FA5}">
                      <a16:colId xmlns:a16="http://schemas.microsoft.com/office/drawing/2014/main" val="20004"/>
                    </a:ext>
                  </a:extLst>
                </a:gridCol>
                <a:gridCol w="135467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a:solidFill>
                            <a:schemeClr val="accent5"/>
                          </a:solidFill>
                        </a:rPr>
                        <a:t>1</a:t>
                      </a:r>
                      <a:endParaRPr/>
                    </a:p>
                    <a:p>
                      <a:pPr marL="0" marR="0" lvl="0" indent="0" algn="l" rtl="0">
                        <a:spcBef>
                          <a:spcPts val="0"/>
                        </a:spcBef>
                        <a:spcAft>
                          <a:spcPts val="0"/>
                        </a:spcAft>
                        <a:buNone/>
                      </a:pPr>
                      <a:r>
                        <a:rPr lang="en-CA" sz="12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348" name="Google Shape;348;p17"/>
          <p:cNvSpPr txBox="1"/>
          <p:nvPr/>
        </p:nvSpPr>
        <p:spPr>
          <a:xfrm>
            <a:off x="574533" y="6093787"/>
            <a:ext cx="11180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a:solidFill>
                  <a:schemeClr val="accent2"/>
                </a:solidFill>
                <a:latin typeface="Calibri"/>
                <a:ea typeface="Calibri"/>
                <a:cs typeface="Calibri"/>
                <a:sym typeface="Calibri"/>
              </a:rPr>
              <a:t>In general, skills for overall teaching, course design and delivery, and assessment are extremely important, but educational technologies, emotional intelligence and student mental health and well-being seem to be less important.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Q14. Other, please specify:</a:t>
            </a:r>
            <a:endParaRPr/>
          </a:p>
        </p:txBody>
      </p:sp>
      <p:graphicFrame>
        <p:nvGraphicFramePr>
          <p:cNvPr id="354" name="Google Shape;354;p18"/>
          <p:cNvGraphicFramePr/>
          <p:nvPr/>
        </p:nvGraphicFramePr>
        <p:xfrm>
          <a:off x="838200" y="1512116"/>
          <a:ext cx="3000000" cy="3000000"/>
        </p:xfrm>
        <a:graphic>
          <a:graphicData uri="http://schemas.openxmlformats.org/drawingml/2006/table">
            <a:tbl>
              <a:tblPr firstRow="1" bandRow="1">
                <a:noFill/>
                <a:tableStyleId>{2A8CA5EF-CD4A-44D7-8F67-76818006253A}</a:tableStyleId>
              </a:tblPr>
              <a:tblGrid>
                <a:gridCol w="7905200">
                  <a:extLst>
                    <a:ext uri="{9D8B030D-6E8A-4147-A177-3AD203B41FA5}">
                      <a16:colId xmlns:a16="http://schemas.microsoft.com/office/drawing/2014/main" val="20000"/>
                    </a:ext>
                  </a:extLst>
                </a:gridCol>
                <a:gridCol w="26104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CA" sz="1800"/>
                        <a:t>Items</a:t>
                      </a:r>
                      <a:endParaRPr/>
                    </a:p>
                  </a:txBody>
                  <a:tcPr marL="91450" marR="91450" marT="45725" marB="45725"/>
                </a:tc>
                <a:tc>
                  <a:txBody>
                    <a:bodyPr/>
                    <a:lstStyle/>
                    <a:p>
                      <a:pPr marL="0" marR="0" lvl="0" indent="0" algn="l" rtl="0">
                        <a:spcBef>
                          <a:spcPts val="0"/>
                        </a:spcBef>
                        <a:spcAft>
                          <a:spcPts val="0"/>
                        </a:spcAft>
                        <a:buNone/>
                      </a:pPr>
                      <a:r>
                        <a:rPr lang="en-CA" sz="1800"/>
                        <a:t>Score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Team collaboration </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Maintaining healthy boundaries</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CA" sz="1800"/>
                        <a:t>Non assessed student activity</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CA" sz="1800"/>
                        <a:t>Equity, diversity and inclusion EDI</a:t>
                      </a:r>
                      <a:endParaRPr/>
                    </a:p>
                  </a:txBody>
                  <a:tcPr marL="91450" marR="91450" marT="45725" marB="45725"/>
                </a:tc>
                <a:tc>
                  <a:txBody>
                    <a:bodyPr/>
                    <a:lstStyle/>
                    <a:p>
                      <a:pPr marL="0" marR="0" lvl="0" indent="0" algn="l" rtl="0">
                        <a:spcBef>
                          <a:spcPts val="0"/>
                        </a:spcBef>
                        <a:spcAft>
                          <a:spcPts val="0"/>
                        </a:spcAft>
                        <a:buNone/>
                      </a:pPr>
                      <a:r>
                        <a:rPr lang="en-CA" sz="1800"/>
                        <a:t>3</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CA" sz="1800"/>
                        <a:t>Balancing teaching and research</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CA" sz="1800"/>
                        <a:t>Conflict resolution</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CA" sz="1800"/>
                        <a:t>Political and ideological tolerance and pluralism</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CA" sz="1800"/>
                        <a:t>Equity and inclusion in teaching</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CA" sz="1800"/>
                        <a:t>Ability to create good rapport</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CA" sz="1800"/>
                        <a:t>Time management</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9"/>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9"/>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9"/>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9"/>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9"/>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15. How much training do you think you currently need for the following skills?</a:t>
            </a:r>
            <a:endParaRPr sz="3400">
              <a:solidFill>
                <a:srgbClr val="FFFFFF"/>
              </a:solidFill>
            </a:endParaRPr>
          </a:p>
        </p:txBody>
      </p:sp>
      <p:graphicFrame>
        <p:nvGraphicFramePr>
          <p:cNvPr id="365" name="Google Shape;365;p19"/>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6" name="Google Shape;366;p19"/>
          <p:cNvGraphicFramePr/>
          <p:nvPr/>
        </p:nvGraphicFramePr>
        <p:xfrm>
          <a:off x="3627301" y="2000951"/>
          <a:ext cx="3000000" cy="3000000"/>
        </p:xfrm>
        <a:graphic>
          <a:graphicData uri="http://schemas.openxmlformats.org/drawingml/2006/table">
            <a:tbl>
              <a:tblPr firstRow="1" bandRow="1">
                <a:noFill/>
                <a:tableStyleId>{2A8CA5EF-CD4A-44D7-8F67-76818006253A}</a:tableStyleId>
              </a:tblPr>
              <a:tblGrid>
                <a:gridCol w="1703975">
                  <a:extLst>
                    <a:ext uri="{9D8B030D-6E8A-4147-A177-3AD203B41FA5}">
                      <a16:colId xmlns:a16="http://schemas.microsoft.com/office/drawing/2014/main" val="20000"/>
                    </a:ext>
                  </a:extLst>
                </a:gridCol>
                <a:gridCol w="1184375">
                  <a:extLst>
                    <a:ext uri="{9D8B030D-6E8A-4147-A177-3AD203B41FA5}">
                      <a16:colId xmlns:a16="http://schemas.microsoft.com/office/drawing/2014/main" val="20001"/>
                    </a:ext>
                  </a:extLst>
                </a:gridCol>
                <a:gridCol w="1489175">
                  <a:extLst>
                    <a:ext uri="{9D8B030D-6E8A-4147-A177-3AD203B41FA5}">
                      <a16:colId xmlns:a16="http://schemas.microsoft.com/office/drawing/2014/main" val="20002"/>
                    </a:ext>
                  </a:extLst>
                </a:gridCol>
                <a:gridCol w="1041150">
                  <a:extLst>
                    <a:ext uri="{9D8B030D-6E8A-4147-A177-3AD203B41FA5}">
                      <a16:colId xmlns:a16="http://schemas.microsoft.com/office/drawing/2014/main" val="20003"/>
                    </a:ext>
                  </a:extLst>
                </a:gridCol>
                <a:gridCol w="1354675">
                  <a:extLst>
                    <a:ext uri="{9D8B030D-6E8A-4147-A177-3AD203B41FA5}">
                      <a16:colId xmlns:a16="http://schemas.microsoft.com/office/drawing/2014/main" val="20004"/>
                    </a:ext>
                  </a:extLst>
                </a:gridCol>
                <a:gridCol w="135467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a:solidFill>
                            <a:schemeClr val="accent5"/>
                          </a:solidFill>
                        </a:rPr>
                        <a:t>1</a:t>
                      </a:r>
                      <a:endParaRPr/>
                    </a:p>
                    <a:p>
                      <a:pPr marL="0" marR="0" lvl="0" indent="0" algn="l" rtl="0">
                        <a:spcBef>
                          <a:spcPts val="0"/>
                        </a:spcBef>
                        <a:spcAft>
                          <a:spcPts val="0"/>
                        </a:spcAft>
                        <a:buNone/>
                      </a:pPr>
                      <a:r>
                        <a:rPr lang="en-CA" sz="12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367" name="Google Shape;367;p19"/>
          <p:cNvSpPr txBox="1"/>
          <p:nvPr/>
        </p:nvSpPr>
        <p:spPr>
          <a:xfrm>
            <a:off x="574533" y="6093787"/>
            <a:ext cx="1118077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i="1">
                <a:solidFill>
                  <a:schemeClr val="accent2"/>
                </a:solidFill>
                <a:latin typeface="Calibri"/>
                <a:ea typeface="Calibri"/>
                <a:cs typeface="Calibri"/>
                <a:sym typeface="Calibri"/>
              </a:rPr>
              <a:t>In general, need some training for using educational technologies (possibly due to an increase in online teaching), don’t need a lot of training for course delivery, design and overall teaching, and need some training for assessment, emotional intelligence and student mental health and well-being.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 name="Google Shape;129;p2"/>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0" name="Google Shape;130;p2"/>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1" name="Google Shape;131;p2"/>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2" name="Google Shape;132;p2"/>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2"/>
          <p:cNvSpPr txBox="1">
            <a:spLocks noGrp="1"/>
          </p:cNvSpPr>
          <p:nvPr>
            <p:ph type="title"/>
          </p:nvPr>
        </p:nvSpPr>
        <p:spPr>
          <a:xfrm>
            <a:off x="367748" y="294538"/>
            <a:ext cx="11509513"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Faculty Members: Experts Helping Students Learn</a:t>
            </a:r>
            <a:endParaRPr/>
          </a:p>
        </p:txBody>
      </p:sp>
      <p:pic>
        <p:nvPicPr>
          <p:cNvPr id="134" name="Google Shape;134;p2" descr="No photo description available."/>
          <p:cNvPicPr preferRelativeResize="0"/>
          <p:nvPr/>
        </p:nvPicPr>
        <p:blipFill rotWithShape="1">
          <a:blip r:embed="rId3">
            <a:alphaModFix/>
          </a:blip>
          <a:srcRect/>
          <a:stretch/>
        </p:blipFill>
        <p:spPr>
          <a:xfrm>
            <a:off x="146622" y="1622745"/>
            <a:ext cx="3744867" cy="3458385"/>
          </a:xfrm>
          <a:prstGeom prst="rect">
            <a:avLst/>
          </a:prstGeom>
          <a:noFill/>
          <a:ln>
            <a:noFill/>
          </a:ln>
        </p:spPr>
      </p:pic>
      <p:pic>
        <p:nvPicPr>
          <p:cNvPr id="135" name="Google Shape;135;p2" descr="No photo description available."/>
          <p:cNvPicPr preferRelativeResize="0"/>
          <p:nvPr/>
        </p:nvPicPr>
        <p:blipFill rotWithShape="1">
          <a:blip r:embed="rId4">
            <a:alphaModFix/>
          </a:blip>
          <a:srcRect/>
          <a:stretch/>
        </p:blipFill>
        <p:spPr>
          <a:xfrm>
            <a:off x="3600686" y="3027764"/>
            <a:ext cx="3995283" cy="3606378"/>
          </a:xfrm>
          <a:prstGeom prst="rect">
            <a:avLst/>
          </a:prstGeom>
          <a:noFill/>
          <a:ln>
            <a:noFill/>
          </a:ln>
        </p:spPr>
      </p:pic>
      <p:pic>
        <p:nvPicPr>
          <p:cNvPr id="136" name="Google Shape;136;p2" descr="No photo description available."/>
          <p:cNvPicPr preferRelativeResize="0"/>
          <p:nvPr/>
        </p:nvPicPr>
        <p:blipFill rotWithShape="1">
          <a:blip r:embed="rId5">
            <a:alphaModFix/>
          </a:blip>
          <a:srcRect/>
          <a:stretch/>
        </p:blipFill>
        <p:spPr>
          <a:xfrm>
            <a:off x="7479451" y="1919672"/>
            <a:ext cx="4565927" cy="3424445"/>
          </a:xfrm>
          <a:prstGeom prst="rect">
            <a:avLst/>
          </a:prstGeom>
          <a:noFill/>
          <a:ln>
            <a:noFill/>
          </a:ln>
        </p:spPr>
      </p:pic>
      <p:sp>
        <p:nvSpPr>
          <p:cNvPr id="137" name="Google Shape;137;p2"/>
          <p:cNvSpPr txBox="1">
            <a:spLocks noGrp="1"/>
          </p:cNvSpPr>
          <p:nvPr>
            <p:ph type="body" idx="1"/>
          </p:nvPr>
        </p:nvSpPr>
        <p:spPr>
          <a:xfrm>
            <a:off x="146622" y="5443468"/>
            <a:ext cx="4606464" cy="11906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CA" dirty="0"/>
              <a:t>But Are We Really</a:t>
            </a:r>
            <a:endParaRPr dirty="0"/>
          </a:p>
          <a:p>
            <a:pPr marL="0" lvl="0" indent="0" algn="l" rtl="0">
              <a:lnSpc>
                <a:spcPct val="90000"/>
              </a:lnSpc>
              <a:spcBef>
                <a:spcPts val="1000"/>
              </a:spcBef>
              <a:spcAft>
                <a:spcPts val="0"/>
              </a:spcAft>
              <a:buClr>
                <a:schemeClr val="dk1"/>
              </a:buClr>
              <a:buSzPts val="2800"/>
              <a:buNone/>
            </a:pPr>
            <a:r>
              <a:rPr lang="en-CA" dirty="0"/>
              <a:t>Experts?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38" name="Google Shape;138;p2"/>
          <p:cNvSpPr txBox="1"/>
          <p:nvPr/>
        </p:nvSpPr>
        <p:spPr>
          <a:xfrm>
            <a:off x="8481390" y="5595868"/>
            <a:ext cx="3498573" cy="119067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CA" sz="2800" b="0" i="0" u="none" strike="noStrike" cap="none" dirty="0">
                <a:solidFill>
                  <a:schemeClr val="dk1"/>
                </a:solidFill>
                <a:latin typeface="Calibri"/>
                <a:ea typeface="Calibri"/>
                <a:cs typeface="Calibri"/>
                <a:sym typeface="Calibri"/>
              </a:rPr>
              <a:t>In What?</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000"/>
                                        <p:tgtEl>
                                          <p:spTgt spid="13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7">
                                            <p:txEl>
                                              <p:pRg st="0" end="0"/>
                                            </p:txEl>
                                          </p:spTgt>
                                        </p:tgtEl>
                                        <p:attrNameLst>
                                          <p:attrName>style.visibility</p:attrName>
                                        </p:attrNameLst>
                                      </p:cBhvr>
                                      <p:to>
                                        <p:strVal val="visible"/>
                                      </p:to>
                                    </p:set>
                                    <p:animEffect transition="in" filter="fade">
                                      <p:cBhvr>
                                        <p:cTn id="19" dur="500"/>
                                        <p:tgtEl>
                                          <p:spTgt spid="137">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37">
                                            <p:txEl>
                                              <p:pRg st="1" end="1"/>
                                            </p:txEl>
                                          </p:spTgt>
                                        </p:tgtEl>
                                        <p:attrNameLst>
                                          <p:attrName>style.visibility</p:attrName>
                                        </p:attrNameLst>
                                      </p:cBhvr>
                                      <p:to>
                                        <p:strVal val="visible"/>
                                      </p:to>
                                    </p:set>
                                    <p:animEffect transition="in" filter="fade">
                                      <p:cBhvr>
                                        <p:cTn id="23" dur="500"/>
                                        <p:tgtEl>
                                          <p:spTgt spid="137">
                                            <p:txEl>
                                              <p:pRg st="1" end="1"/>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P spid="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Q15. Other, please specify:</a:t>
            </a:r>
            <a:endParaRPr/>
          </a:p>
        </p:txBody>
      </p:sp>
      <p:graphicFrame>
        <p:nvGraphicFramePr>
          <p:cNvPr id="373" name="Google Shape;373;p20"/>
          <p:cNvGraphicFramePr/>
          <p:nvPr/>
        </p:nvGraphicFramePr>
        <p:xfrm>
          <a:off x="838200" y="1512116"/>
          <a:ext cx="3000000" cy="3000000"/>
        </p:xfrm>
        <a:graphic>
          <a:graphicData uri="http://schemas.openxmlformats.org/drawingml/2006/table">
            <a:tbl>
              <a:tblPr firstRow="1" bandRow="1">
                <a:noFill/>
                <a:tableStyleId>{2A8CA5EF-CD4A-44D7-8F67-76818006253A}</a:tableStyleId>
              </a:tblPr>
              <a:tblGrid>
                <a:gridCol w="7905200">
                  <a:extLst>
                    <a:ext uri="{9D8B030D-6E8A-4147-A177-3AD203B41FA5}">
                      <a16:colId xmlns:a16="http://schemas.microsoft.com/office/drawing/2014/main" val="20000"/>
                    </a:ext>
                  </a:extLst>
                </a:gridCol>
                <a:gridCol w="26104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CA" sz="1800"/>
                        <a:t>Items</a:t>
                      </a:r>
                      <a:endParaRPr/>
                    </a:p>
                  </a:txBody>
                  <a:tcPr marL="91450" marR="91450" marT="45725" marB="45725"/>
                </a:tc>
                <a:tc>
                  <a:txBody>
                    <a:bodyPr/>
                    <a:lstStyle/>
                    <a:p>
                      <a:pPr marL="0" marR="0" lvl="0" indent="0" algn="l" rtl="0">
                        <a:spcBef>
                          <a:spcPts val="0"/>
                        </a:spcBef>
                        <a:spcAft>
                          <a:spcPts val="0"/>
                        </a:spcAft>
                        <a:buNone/>
                      </a:pPr>
                      <a:r>
                        <a:rPr lang="en-CA" sz="1800"/>
                        <a:t>Score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Team collaboration </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EDI</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CA" sz="1800"/>
                        <a:t>Balancing teaching and research </a:t>
                      </a:r>
                      <a:endParaRPr/>
                    </a:p>
                  </a:txBody>
                  <a:tcPr marL="91450" marR="91450" marT="45725" marB="45725"/>
                </a:tc>
                <a:tc>
                  <a:txBody>
                    <a:bodyPr/>
                    <a:lstStyle/>
                    <a:p>
                      <a:pPr marL="0" marR="0" lvl="0" indent="0" algn="l" rtl="0">
                        <a:spcBef>
                          <a:spcPts val="0"/>
                        </a:spcBef>
                        <a:spcAft>
                          <a:spcPts val="0"/>
                        </a:spcAft>
                        <a:buNone/>
                      </a:pPr>
                      <a:r>
                        <a:rPr lang="en-CA" sz="1800"/>
                        <a:t>N/A</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CA" sz="1800"/>
                        <a:t>Equity and inclusion</a:t>
                      </a:r>
                      <a:endParaRPr/>
                    </a:p>
                  </a:txBody>
                  <a:tcPr marL="91450" marR="91450" marT="45725" marB="45725"/>
                </a:tc>
                <a:tc>
                  <a:txBody>
                    <a:bodyPr/>
                    <a:lstStyle/>
                    <a:p>
                      <a:pPr marL="0" marR="0" lvl="0" indent="0" algn="l" rtl="0">
                        <a:spcBef>
                          <a:spcPts val="0"/>
                        </a:spcBef>
                        <a:spcAft>
                          <a:spcPts val="0"/>
                        </a:spcAft>
                        <a:buNone/>
                      </a:pPr>
                      <a:r>
                        <a:rPr lang="en-CA" sz="1800"/>
                        <a:t>3</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CA" sz="1800"/>
                        <a:t>Student cheating</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CA" sz="1800"/>
                        <a:t>Time management</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1"/>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1"/>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1"/>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1"/>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1"/>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16. How likely are you to attend a formal training for the following skills?</a:t>
            </a:r>
            <a:endParaRPr sz="3400">
              <a:solidFill>
                <a:srgbClr val="FFFFFF"/>
              </a:solidFill>
            </a:endParaRPr>
          </a:p>
        </p:txBody>
      </p:sp>
      <p:graphicFrame>
        <p:nvGraphicFramePr>
          <p:cNvPr id="384" name="Google Shape;384;p21"/>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5" name="Google Shape;385;p21"/>
          <p:cNvGraphicFramePr/>
          <p:nvPr/>
        </p:nvGraphicFramePr>
        <p:xfrm>
          <a:off x="3627301" y="2000951"/>
          <a:ext cx="3000000" cy="3000000"/>
        </p:xfrm>
        <a:graphic>
          <a:graphicData uri="http://schemas.openxmlformats.org/drawingml/2006/table">
            <a:tbl>
              <a:tblPr firstRow="1" bandRow="1">
                <a:noFill/>
                <a:tableStyleId>{2A8CA5EF-CD4A-44D7-8F67-76818006253A}</a:tableStyleId>
              </a:tblPr>
              <a:tblGrid>
                <a:gridCol w="1703975">
                  <a:extLst>
                    <a:ext uri="{9D8B030D-6E8A-4147-A177-3AD203B41FA5}">
                      <a16:colId xmlns:a16="http://schemas.microsoft.com/office/drawing/2014/main" val="20000"/>
                    </a:ext>
                  </a:extLst>
                </a:gridCol>
                <a:gridCol w="1184375">
                  <a:extLst>
                    <a:ext uri="{9D8B030D-6E8A-4147-A177-3AD203B41FA5}">
                      <a16:colId xmlns:a16="http://schemas.microsoft.com/office/drawing/2014/main" val="20001"/>
                    </a:ext>
                  </a:extLst>
                </a:gridCol>
                <a:gridCol w="1489175">
                  <a:extLst>
                    <a:ext uri="{9D8B030D-6E8A-4147-A177-3AD203B41FA5}">
                      <a16:colId xmlns:a16="http://schemas.microsoft.com/office/drawing/2014/main" val="20002"/>
                    </a:ext>
                  </a:extLst>
                </a:gridCol>
                <a:gridCol w="1041150">
                  <a:extLst>
                    <a:ext uri="{9D8B030D-6E8A-4147-A177-3AD203B41FA5}">
                      <a16:colId xmlns:a16="http://schemas.microsoft.com/office/drawing/2014/main" val="20003"/>
                    </a:ext>
                  </a:extLst>
                </a:gridCol>
                <a:gridCol w="1354675">
                  <a:extLst>
                    <a:ext uri="{9D8B030D-6E8A-4147-A177-3AD203B41FA5}">
                      <a16:colId xmlns:a16="http://schemas.microsoft.com/office/drawing/2014/main" val="20004"/>
                    </a:ext>
                  </a:extLst>
                </a:gridCol>
                <a:gridCol w="135467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a:solidFill>
                            <a:schemeClr val="accent5"/>
                          </a:solidFill>
                        </a:rPr>
                        <a:t>1</a:t>
                      </a:r>
                      <a:endParaRPr/>
                    </a:p>
                    <a:p>
                      <a:pPr marL="0" marR="0" lvl="0" indent="0" algn="l" rtl="0">
                        <a:spcBef>
                          <a:spcPts val="0"/>
                        </a:spcBef>
                        <a:spcAft>
                          <a:spcPts val="0"/>
                        </a:spcAft>
                        <a:buNone/>
                      </a:pPr>
                      <a:r>
                        <a:rPr lang="en-CA" sz="12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386" name="Google Shape;386;p21"/>
          <p:cNvSpPr txBox="1"/>
          <p:nvPr/>
        </p:nvSpPr>
        <p:spPr>
          <a:xfrm>
            <a:off x="574533" y="6093787"/>
            <a:ext cx="1118077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i="1">
                <a:solidFill>
                  <a:schemeClr val="accent2"/>
                </a:solidFill>
                <a:latin typeface="Calibri"/>
                <a:ea typeface="Calibri"/>
                <a:cs typeface="Calibri"/>
                <a:sym typeface="Calibri"/>
              </a:rPr>
              <a:t>In general, would most likely attend formal training to improve skills on using educational technologies and guidance about student mental health and well-being, but less likely to attend workshops on EI and overall teaching. Would probably attend course delivery and assessment related workshops.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Q16. Other, please specify:</a:t>
            </a:r>
            <a:endParaRPr/>
          </a:p>
        </p:txBody>
      </p:sp>
      <p:graphicFrame>
        <p:nvGraphicFramePr>
          <p:cNvPr id="392" name="Google Shape;392;p22"/>
          <p:cNvGraphicFramePr/>
          <p:nvPr/>
        </p:nvGraphicFramePr>
        <p:xfrm>
          <a:off x="838200" y="1512116"/>
          <a:ext cx="3000000" cy="3000000"/>
        </p:xfrm>
        <a:graphic>
          <a:graphicData uri="http://schemas.openxmlformats.org/drawingml/2006/table">
            <a:tbl>
              <a:tblPr firstRow="1" bandRow="1">
                <a:noFill/>
                <a:tableStyleId>{2A8CA5EF-CD4A-44D7-8F67-76818006253A}</a:tableStyleId>
              </a:tblPr>
              <a:tblGrid>
                <a:gridCol w="7905200">
                  <a:extLst>
                    <a:ext uri="{9D8B030D-6E8A-4147-A177-3AD203B41FA5}">
                      <a16:colId xmlns:a16="http://schemas.microsoft.com/office/drawing/2014/main" val="20000"/>
                    </a:ext>
                  </a:extLst>
                </a:gridCol>
                <a:gridCol w="26104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CA" sz="1800"/>
                        <a:t>Items</a:t>
                      </a:r>
                      <a:endParaRPr/>
                    </a:p>
                  </a:txBody>
                  <a:tcPr marL="91450" marR="91450" marT="45725" marB="45725"/>
                </a:tc>
                <a:tc>
                  <a:txBody>
                    <a:bodyPr/>
                    <a:lstStyle/>
                    <a:p>
                      <a:pPr marL="0" marR="0" lvl="0" indent="0" algn="l" rtl="0">
                        <a:spcBef>
                          <a:spcPts val="0"/>
                        </a:spcBef>
                        <a:spcAft>
                          <a:spcPts val="0"/>
                        </a:spcAft>
                        <a:buNone/>
                      </a:pPr>
                      <a:r>
                        <a:rPr lang="en-CA" sz="1800"/>
                        <a:t>Score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Team collaboration </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Course delivery (lectures) stress me, and I believe I could become better at it, but I will not take training because, precisely, it stresses me, and I don't think I could do it because of anxiety. </a:t>
                      </a:r>
                      <a:endParaRPr sz="1800"/>
                    </a:p>
                  </a:txBody>
                  <a:tcPr marL="91450" marR="91450" marT="45725" marB="45725"/>
                </a:tc>
                <a:tc>
                  <a:txBody>
                    <a:bodyPr/>
                    <a:lstStyle/>
                    <a:p>
                      <a:pPr marL="0" marR="0" lvl="0" indent="0" algn="l" rtl="0">
                        <a:spcBef>
                          <a:spcPts val="0"/>
                        </a:spcBef>
                        <a:spcAft>
                          <a:spcPts val="0"/>
                        </a:spcAft>
                        <a:buNone/>
                      </a:pPr>
                      <a:r>
                        <a:rPr lang="en-CA" sz="1800"/>
                        <a: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CA" sz="1800"/>
                        <a:t>EDI</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CA" sz="1800"/>
                        <a:t>Balancing teaching and research</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CA" sz="1800"/>
                        <a:t>Conflict resolution</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CA" sz="1800"/>
                        <a:t>Time management strategies</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3"/>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3"/>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3"/>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19. How much do you think you are valued by your employer based on your skills in the following duties?</a:t>
            </a:r>
            <a:endParaRPr sz="3400">
              <a:solidFill>
                <a:srgbClr val="FFFFFF"/>
              </a:solidFill>
            </a:endParaRPr>
          </a:p>
        </p:txBody>
      </p:sp>
      <p:graphicFrame>
        <p:nvGraphicFramePr>
          <p:cNvPr id="403" name="Google Shape;403;p23"/>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4" name="Google Shape;404;p23"/>
          <p:cNvGraphicFramePr/>
          <p:nvPr/>
        </p:nvGraphicFramePr>
        <p:xfrm>
          <a:off x="2266950" y="1962851"/>
          <a:ext cx="3000000" cy="3000000"/>
        </p:xfrm>
        <a:graphic>
          <a:graphicData uri="http://schemas.openxmlformats.org/drawingml/2006/table">
            <a:tbl>
              <a:tblPr firstRow="1" bandRow="1">
                <a:noFill/>
                <a:tableStyleId>{2A8CA5EF-CD4A-44D7-8F67-76818006253A}</a:tableStyleId>
              </a:tblPr>
              <a:tblGrid>
                <a:gridCol w="1852200">
                  <a:extLst>
                    <a:ext uri="{9D8B030D-6E8A-4147-A177-3AD203B41FA5}">
                      <a16:colId xmlns:a16="http://schemas.microsoft.com/office/drawing/2014/main" val="20000"/>
                    </a:ext>
                  </a:extLst>
                </a:gridCol>
                <a:gridCol w="1602375">
                  <a:extLst>
                    <a:ext uri="{9D8B030D-6E8A-4147-A177-3AD203B41FA5}">
                      <a16:colId xmlns:a16="http://schemas.microsoft.com/office/drawing/2014/main" val="20001"/>
                    </a:ext>
                  </a:extLst>
                </a:gridCol>
                <a:gridCol w="1741725">
                  <a:extLst>
                    <a:ext uri="{9D8B030D-6E8A-4147-A177-3AD203B41FA5}">
                      <a16:colId xmlns:a16="http://schemas.microsoft.com/office/drawing/2014/main" val="20002"/>
                    </a:ext>
                  </a:extLst>
                </a:gridCol>
                <a:gridCol w="804100">
                  <a:extLst>
                    <a:ext uri="{9D8B030D-6E8A-4147-A177-3AD203B41FA5}">
                      <a16:colId xmlns:a16="http://schemas.microsoft.com/office/drawing/2014/main" val="20003"/>
                    </a:ext>
                  </a:extLst>
                </a:gridCol>
                <a:gridCol w="2069725">
                  <a:extLst>
                    <a:ext uri="{9D8B030D-6E8A-4147-A177-3AD203B41FA5}">
                      <a16:colId xmlns:a16="http://schemas.microsoft.com/office/drawing/2014/main" val="20004"/>
                    </a:ext>
                  </a:extLst>
                </a:gridCol>
                <a:gridCol w="93047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400" b="0">
                          <a:solidFill>
                            <a:schemeClr val="accent5"/>
                          </a:solidFill>
                        </a:rPr>
                        <a:t>1</a:t>
                      </a:r>
                      <a:endParaRPr/>
                    </a:p>
                    <a:p>
                      <a:pPr marL="0" marR="0" lvl="0" indent="0" algn="l" rtl="0">
                        <a:spcBef>
                          <a:spcPts val="0"/>
                        </a:spcBef>
                        <a:spcAft>
                          <a:spcPts val="0"/>
                        </a:spcAft>
                        <a:buNone/>
                      </a:pPr>
                      <a:r>
                        <a:rPr lang="en-CA" sz="14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4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4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4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400" b="0">
                          <a:solidFill>
                            <a:schemeClr val="accent6"/>
                          </a:solidFill>
                        </a:rPr>
                        <a:t>5</a:t>
                      </a:r>
                      <a:endParaRPr/>
                    </a:p>
                    <a:p>
                      <a:pPr marL="0" marR="0" lvl="0" indent="0" algn="r" rtl="0">
                        <a:spcBef>
                          <a:spcPts val="0"/>
                        </a:spcBef>
                        <a:spcAft>
                          <a:spcPts val="0"/>
                        </a:spcAft>
                        <a:buNone/>
                      </a:pPr>
                      <a:r>
                        <a:rPr lang="en-CA" sz="14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4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405" name="Google Shape;405;p23"/>
          <p:cNvSpPr txBox="1"/>
          <p:nvPr/>
        </p:nvSpPr>
        <p:spPr>
          <a:xfrm>
            <a:off x="574533" y="6093787"/>
            <a:ext cx="111807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i="1">
                <a:solidFill>
                  <a:schemeClr val="accent2"/>
                </a:solidFill>
                <a:latin typeface="Calibri"/>
                <a:ea typeface="Calibri"/>
                <a:cs typeface="Calibri"/>
                <a:sym typeface="Calibri"/>
              </a:rPr>
              <a:t>Ability to conduct research seems to be rated as the most valuable compared to service and teaching.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4"/>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4"/>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24"/>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4"/>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4"/>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23. How much do you feel this formal training prepared you for your first academic position?</a:t>
            </a:r>
            <a:endParaRPr sz="3400">
              <a:solidFill>
                <a:srgbClr val="FFFFFF"/>
              </a:solidFill>
            </a:endParaRPr>
          </a:p>
        </p:txBody>
      </p:sp>
      <p:graphicFrame>
        <p:nvGraphicFramePr>
          <p:cNvPr id="416" name="Google Shape;416;p24"/>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7" name="Google Shape;417;p24"/>
          <p:cNvGraphicFramePr/>
          <p:nvPr/>
        </p:nvGraphicFramePr>
        <p:xfrm>
          <a:off x="3670300" y="2000951"/>
          <a:ext cx="3000000" cy="3000000"/>
        </p:xfrm>
        <a:graphic>
          <a:graphicData uri="http://schemas.openxmlformats.org/drawingml/2006/table">
            <a:tbl>
              <a:tblPr firstRow="1" bandRow="1">
                <a:noFill/>
                <a:tableStyleId>{2A8CA5EF-CD4A-44D7-8F67-76818006253A}</a:tableStyleId>
              </a:tblPr>
              <a:tblGrid>
                <a:gridCol w="1694975">
                  <a:extLst>
                    <a:ext uri="{9D8B030D-6E8A-4147-A177-3AD203B41FA5}">
                      <a16:colId xmlns:a16="http://schemas.microsoft.com/office/drawing/2014/main" val="20000"/>
                    </a:ext>
                  </a:extLst>
                </a:gridCol>
                <a:gridCol w="1178100">
                  <a:extLst>
                    <a:ext uri="{9D8B030D-6E8A-4147-A177-3AD203B41FA5}">
                      <a16:colId xmlns:a16="http://schemas.microsoft.com/office/drawing/2014/main" val="20001"/>
                    </a:ext>
                  </a:extLst>
                </a:gridCol>
                <a:gridCol w="1481300">
                  <a:extLst>
                    <a:ext uri="{9D8B030D-6E8A-4147-A177-3AD203B41FA5}">
                      <a16:colId xmlns:a16="http://schemas.microsoft.com/office/drawing/2014/main" val="20002"/>
                    </a:ext>
                  </a:extLst>
                </a:gridCol>
                <a:gridCol w="1035650">
                  <a:extLst>
                    <a:ext uri="{9D8B030D-6E8A-4147-A177-3AD203B41FA5}">
                      <a16:colId xmlns:a16="http://schemas.microsoft.com/office/drawing/2014/main" val="20003"/>
                    </a:ext>
                  </a:extLst>
                </a:gridCol>
                <a:gridCol w="1347500">
                  <a:extLst>
                    <a:ext uri="{9D8B030D-6E8A-4147-A177-3AD203B41FA5}">
                      <a16:colId xmlns:a16="http://schemas.microsoft.com/office/drawing/2014/main" val="20004"/>
                    </a:ext>
                  </a:extLst>
                </a:gridCol>
                <a:gridCol w="13475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a:solidFill>
                            <a:schemeClr val="accent5"/>
                          </a:solidFill>
                        </a:rPr>
                        <a:t>1</a:t>
                      </a:r>
                      <a:endParaRPr/>
                    </a:p>
                    <a:p>
                      <a:pPr marL="0" marR="0" lvl="0" indent="0" algn="l" rtl="0">
                        <a:spcBef>
                          <a:spcPts val="0"/>
                        </a:spcBef>
                        <a:spcAft>
                          <a:spcPts val="0"/>
                        </a:spcAft>
                        <a:buNone/>
                      </a:pPr>
                      <a:r>
                        <a:rPr lang="en-CA" sz="12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418" name="Google Shape;418;p24"/>
          <p:cNvSpPr txBox="1"/>
          <p:nvPr/>
        </p:nvSpPr>
        <p:spPr>
          <a:xfrm>
            <a:off x="574533" y="6093787"/>
            <a:ext cx="11180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a:solidFill>
                  <a:schemeClr val="accent2"/>
                </a:solidFill>
                <a:latin typeface="Calibri"/>
                <a:ea typeface="Calibri"/>
                <a:cs typeface="Calibri"/>
                <a:sym typeface="Calibri"/>
              </a:rPr>
              <a:t>In general, very little preparation for EI, student mental health and well-being, and educational technologies, felt more prepared about overall teaching, course delivery and design, and assessment.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5"/>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5"/>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5"/>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27. How much do you feel this informal training prepared you for your first academic position?</a:t>
            </a:r>
            <a:endParaRPr sz="3400">
              <a:solidFill>
                <a:srgbClr val="FFFFFF"/>
              </a:solidFill>
            </a:endParaRPr>
          </a:p>
        </p:txBody>
      </p:sp>
      <p:graphicFrame>
        <p:nvGraphicFramePr>
          <p:cNvPr id="429" name="Google Shape;429;p25"/>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0" name="Google Shape;430;p25"/>
          <p:cNvGraphicFramePr/>
          <p:nvPr/>
        </p:nvGraphicFramePr>
        <p:xfrm>
          <a:off x="3670300" y="2000951"/>
          <a:ext cx="3000000" cy="3000000"/>
        </p:xfrm>
        <a:graphic>
          <a:graphicData uri="http://schemas.openxmlformats.org/drawingml/2006/table">
            <a:tbl>
              <a:tblPr firstRow="1" bandRow="1">
                <a:noFill/>
                <a:tableStyleId>{2A8CA5EF-CD4A-44D7-8F67-76818006253A}</a:tableStyleId>
              </a:tblPr>
              <a:tblGrid>
                <a:gridCol w="1694975">
                  <a:extLst>
                    <a:ext uri="{9D8B030D-6E8A-4147-A177-3AD203B41FA5}">
                      <a16:colId xmlns:a16="http://schemas.microsoft.com/office/drawing/2014/main" val="20000"/>
                    </a:ext>
                  </a:extLst>
                </a:gridCol>
                <a:gridCol w="1178100">
                  <a:extLst>
                    <a:ext uri="{9D8B030D-6E8A-4147-A177-3AD203B41FA5}">
                      <a16:colId xmlns:a16="http://schemas.microsoft.com/office/drawing/2014/main" val="20001"/>
                    </a:ext>
                  </a:extLst>
                </a:gridCol>
                <a:gridCol w="1481300">
                  <a:extLst>
                    <a:ext uri="{9D8B030D-6E8A-4147-A177-3AD203B41FA5}">
                      <a16:colId xmlns:a16="http://schemas.microsoft.com/office/drawing/2014/main" val="20002"/>
                    </a:ext>
                  </a:extLst>
                </a:gridCol>
                <a:gridCol w="1035650">
                  <a:extLst>
                    <a:ext uri="{9D8B030D-6E8A-4147-A177-3AD203B41FA5}">
                      <a16:colId xmlns:a16="http://schemas.microsoft.com/office/drawing/2014/main" val="20003"/>
                    </a:ext>
                  </a:extLst>
                </a:gridCol>
                <a:gridCol w="1347500">
                  <a:extLst>
                    <a:ext uri="{9D8B030D-6E8A-4147-A177-3AD203B41FA5}">
                      <a16:colId xmlns:a16="http://schemas.microsoft.com/office/drawing/2014/main" val="20004"/>
                    </a:ext>
                  </a:extLst>
                </a:gridCol>
                <a:gridCol w="13475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a:solidFill>
                            <a:schemeClr val="accent5"/>
                          </a:solidFill>
                        </a:rPr>
                        <a:t>1</a:t>
                      </a:r>
                      <a:endParaRPr/>
                    </a:p>
                    <a:p>
                      <a:pPr marL="0" marR="0" lvl="0" indent="0" algn="l" rtl="0">
                        <a:spcBef>
                          <a:spcPts val="0"/>
                        </a:spcBef>
                        <a:spcAft>
                          <a:spcPts val="0"/>
                        </a:spcAft>
                        <a:buNone/>
                      </a:pPr>
                      <a:r>
                        <a:rPr lang="en-CA" sz="12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431" name="Google Shape;431;p25"/>
          <p:cNvSpPr txBox="1"/>
          <p:nvPr/>
        </p:nvSpPr>
        <p:spPr>
          <a:xfrm>
            <a:off x="574533" y="6093787"/>
            <a:ext cx="11180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a:solidFill>
                  <a:schemeClr val="accent2"/>
                </a:solidFill>
                <a:latin typeface="Calibri"/>
                <a:ea typeface="Calibri"/>
                <a:cs typeface="Calibri"/>
                <a:sym typeface="Calibri"/>
              </a:rPr>
              <a:t>In general, not very prepared for understanding student mental health and well-being, EI, and how to use educational technologies, but more prepared for course delivery, design, and overall teaching.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Q27. Other, please specify:</a:t>
            </a:r>
            <a:endParaRPr/>
          </a:p>
        </p:txBody>
      </p:sp>
      <p:graphicFrame>
        <p:nvGraphicFramePr>
          <p:cNvPr id="437" name="Google Shape;437;p26"/>
          <p:cNvGraphicFramePr/>
          <p:nvPr/>
        </p:nvGraphicFramePr>
        <p:xfrm>
          <a:off x="838200" y="1512116"/>
          <a:ext cx="3000000" cy="3000000"/>
        </p:xfrm>
        <a:graphic>
          <a:graphicData uri="http://schemas.openxmlformats.org/drawingml/2006/table">
            <a:tbl>
              <a:tblPr firstRow="1" bandRow="1">
                <a:noFill/>
                <a:tableStyleId>{2A8CA5EF-CD4A-44D7-8F67-76818006253A}</a:tableStyleId>
              </a:tblPr>
              <a:tblGrid>
                <a:gridCol w="7905200">
                  <a:extLst>
                    <a:ext uri="{9D8B030D-6E8A-4147-A177-3AD203B41FA5}">
                      <a16:colId xmlns:a16="http://schemas.microsoft.com/office/drawing/2014/main" val="20000"/>
                    </a:ext>
                  </a:extLst>
                </a:gridCol>
                <a:gridCol w="26104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CA" sz="1800"/>
                        <a:t>Items</a:t>
                      </a:r>
                      <a:endParaRPr/>
                    </a:p>
                  </a:txBody>
                  <a:tcPr marL="91450" marR="91450" marT="45725" marB="45725"/>
                </a:tc>
                <a:tc>
                  <a:txBody>
                    <a:bodyPr/>
                    <a:lstStyle/>
                    <a:p>
                      <a:pPr marL="0" marR="0" lvl="0" indent="0" algn="l" rtl="0">
                        <a:spcBef>
                          <a:spcPts val="0"/>
                        </a:spcBef>
                        <a:spcAft>
                          <a:spcPts val="0"/>
                        </a:spcAft>
                        <a:buNone/>
                      </a:pPr>
                      <a:r>
                        <a:rPr lang="en-CA" sz="1800"/>
                        <a:t>Score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I also took courses but I found the "informal advice“ by my peers more helpful.</a:t>
                      </a:r>
                      <a:endParaRPr sz="1800"/>
                    </a:p>
                  </a:txBody>
                  <a:tcPr marL="91450" marR="91450" marT="45725" marB="45725"/>
                </a:tc>
                <a:tc>
                  <a:txBody>
                    <a:bodyPr/>
                    <a:lstStyle/>
                    <a:p>
                      <a:pPr marL="0" marR="0" lvl="0" indent="0" algn="l" rtl="0">
                        <a:spcBef>
                          <a:spcPts val="0"/>
                        </a:spcBef>
                        <a:spcAft>
                          <a:spcPts val="0"/>
                        </a:spcAft>
                        <a:buNone/>
                      </a:pPr>
                      <a:r>
                        <a:rPr lang="en-CA" sz="1800"/>
                        <a: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Balancing teaching and research</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27"/>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7"/>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7"/>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27"/>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27"/>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29. How much do you feel the first-hand experience prepared you for your first academic position?</a:t>
            </a:r>
            <a:endParaRPr sz="3400">
              <a:solidFill>
                <a:srgbClr val="FFFFFF"/>
              </a:solidFill>
            </a:endParaRPr>
          </a:p>
        </p:txBody>
      </p:sp>
      <p:graphicFrame>
        <p:nvGraphicFramePr>
          <p:cNvPr id="448" name="Google Shape;448;p27"/>
          <p:cNvGraphicFramePr/>
          <p:nvPr/>
        </p:nvGraphicFramePr>
        <p:xfrm>
          <a:off x="1371600" y="2317750"/>
          <a:ext cx="972343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9" name="Google Shape;449;p27"/>
          <p:cNvGraphicFramePr/>
          <p:nvPr/>
        </p:nvGraphicFramePr>
        <p:xfrm>
          <a:off x="3670300" y="2000951"/>
          <a:ext cx="3000000" cy="3000000"/>
        </p:xfrm>
        <a:graphic>
          <a:graphicData uri="http://schemas.openxmlformats.org/drawingml/2006/table">
            <a:tbl>
              <a:tblPr firstRow="1" bandRow="1">
                <a:noFill/>
                <a:tableStyleId>{2A8CA5EF-CD4A-44D7-8F67-76818006253A}</a:tableStyleId>
              </a:tblPr>
              <a:tblGrid>
                <a:gridCol w="1694975">
                  <a:extLst>
                    <a:ext uri="{9D8B030D-6E8A-4147-A177-3AD203B41FA5}">
                      <a16:colId xmlns:a16="http://schemas.microsoft.com/office/drawing/2014/main" val="20000"/>
                    </a:ext>
                  </a:extLst>
                </a:gridCol>
                <a:gridCol w="1178100">
                  <a:extLst>
                    <a:ext uri="{9D8B030D-6E8A-4147-A177-3AD203B41FA5}">
                      <a16:colId xmlns:a16="http://schemas.microsoft.com/office/drawing/2014/main" val="20001"/>
                    </a:ext>
                  </a:extLst>
                </a:gridCol>
                <a:gridCol w="1481300">
                  <a:extLst>
                    <a:ext uri="{9D8B030D-6E8A-4147-A177-3AD203B41FA5}">
                      <a16:colId xmlns:a16="http://schemas.microsoft.com/office/drawing/2014/main" val="20002"/>
                    </a:ext>
                  </a:extLst>
                </a:gridCol>
                <a:gridCol w="1035650">
                  <a:extLst>
                    <a:ext uri="{9D8B030D-6E8A-4147-A177-3AD203B41FA5}">
                      <a16:colId xmlns:a16="http://schemas.microsoft.com/office/drawing/2014/main" val="20003"/>
                    </a:ext>
                  </a:extLst>
                </a:gridCol>
                <a:gridCol w="1347500">
                  <a:extLst>
                    <a:ext uri="{9D8B030D-6E8A-4147-A177-3AD203B41FA5}">
                      <a16:colId xmlns:a16="http://schemas.microsoft.com/office/drawing/2014/main" val="20004"/>
                    </a:ext>
                  </a:extLst>
                </a:gridCol>
                <a:gridCol w="13475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CA" sz="1200" b="0">
                          <a:solidFill>
                            <a:schemeClr val="accent5"/>
                          </a:solidFill>
                        </a:rPr>
                        <a:t>1</a:t>
                      </a:r>
                      <a:endParaRPr/>
                    </a:p>
                    <a:p>
                      <a:pPr marL="0" marR="0" lvl="0" indent="0" algn="l" rtl="0">
                        <a:spcBef>
                          <a:spcPts val="0"/>
                        </a:spcBef>
                        <a:spcAft>
                          <a:spcPts val="0"/>
                        </a:spcAft>
                        <a:buNone/>
                      </a:pPr>
                      <a:r>
                        <a:rPr lang="en-CA" sz="1200" b="0">
                          <a:solidFill>
                            <a:schemeClr val="accent5"/>
                          </a:solidFill>
                        </a:rPr>
                        <a:t>(Almost not at all)</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2</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3</a:t>
                      </a:r>
                      <a:endParaRPr/>
                    </a:p>
                  </a:txBody>
                  <a:tcPr marL="91450" marR="91450" marT="45725" marB="45725"/>
                </a:tc>
                <a:tc>
                  <a:txBody>
                    <a:bodyPr/>
                    <a:lstStyle/>
                    <a:p>
                      <a:pPr marL="0" marR="0" lvl="0" indent="0" algn="l" rtl="0">
                        <a:spcBef>
                          <a:spcPts val="0"/>
                        </a:spcBef>
                        <a:spcAft>
                          <a:spcPts val="0"/>
                        </a:spcAft>
                        <a:buNone/>
                      </a:pPr>
                      <a:r>
                        <a:rPr lang="en-CA" sz="1200" b="0">
                          <a:solidFill>
                            <a:schemeClr val="dk1"/>
                          </a:solidFill>
                        </a:rPr>
                        <a:t>4</a:t>
                      </a:r>
                      <a:endParaRPr/>
                    </a:p>
                  </a:txBody>
                  <a:tcPr marL="91450" marR="91450" marT="45725" marB="45725"/>
                </a:tc>
                <a:tc>
                  <a:txBody>
                    <a:bodyPr/>
                    <a:lstStyle/>
                    <a:p>
                      <a:pPr marL="0" marR="0" lvl="0" indent="0" algn="r" rtl="0">
                        <a:spcBef>
                          <a:spcPts val="0"/>
                        </a:spcBef>
                        <a:spcAft>
                          <a:spcPts val="0"/>
                        </a:spcAft>
                        <a:buNone/>
                      </a:pPr>
                      <a:r>
                        <a:rPr lang="en-CA" sz="1200" b="0">
                          <a:solidFill>
                            <a:schemeClr val="accent6"/>
                          </a:solidFill>
                        </a:rPr>
                        <a:t>5</a:t>
                      </a:r>
                      <a:endParaRPr/>
                    </a:p>
                    <a:p>
                      <a:pPr marL="0" marR="0" lvl="0" indent="0" algn="r" rtl="0">
                        <a:spcBef>
                          <a:spcPts val="0"/>
                        </a:spcBef>
                        <a:spcAft>
                          <a:spcPts val="0"/>
                        </a:spcAft>
                        <a:buNone/>
                      </a:pPr>
                      <a:r>
                        <a:rPr lang="en-CA" sz="1200" b="0">
                          <a:solidFill>
                            <a:schemeClr val="accent6"/>
                          </a:solidFill>
                        </a:rPr>
                        <a:t>(Very much)</a:t>
                      </a:r>
                      <a:endParaRPr/>
                    </a:p>
                  </a:txBody>
                  <a:tcPr marL="91450" marR="91450" marT="45725" marB="45725"/>
                </a:tc>
                <a:tc>
                  <a:txBody>
                    <a:bodyPr/>
                    <a:lstStyle/>
                    <a:p>
                      <a:pPr marL="0" marR="0" lvl="0" indent="0" algn="l" rtl="0">
                        <a:spcBef>
                          <a:spcPts val="0"/>
                        </a:spcBef>
                        <a:spcAft>
                          <a:spcPts val="0"/>
                        </a:spcAft>
                        <a:buNone/>
                      </a:pPr>
                      <a:r>
                        <a:rPr lang="en-CA" sz="1200" b="0">
                          <a:solidFill>
                            <a:schemeClr val="accent2"/>
                          </a:solidFill>
                        </a:rPr>
                        <a:t>N/A</a:t>
                      </a:r>
                      <a:endParaRPr/>
                    </a:p>
                  </a:txBody>
                  <a:tcPr marL="91450" marR="91450" marT="45725" marB="45725"/>
                </a:tc>
                <a:extLst>
                  <a:ext uri="{0D108BD9-81ED-4DB2-BD59-A6C34878D82A}">
                    <a16:rowId xmlns:a16="http://schemas.microsoft.com/office/drawing/2014/main" val="10000"/>
                  </a:ext>
                </a:extLst>
              </a:tr>
            </a:tbl>
          </a:graphicData>
        </a:graphic>
      </p:graphicFrame>
      <p:sp>
        <p:nvSpPr>
          <p:cNvPr id="450" name="Google Shape;450;p27"/>
          <p:cNvSpPr txBox="1"/>
          <p:nvPr/>
        </p:nvSpPr>
        <p:spPr>
          <a:xfrm>
            <a:off x="574533" y="6093787"/>
            <a:ext cx="11180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a:solidFill>
                  <a:schemeClr val="accent2"/>
                </a:solidFill>
                <a:latin typeface="Calibri"/>
                <a:ea typeface="Calibri"/>
                <a:cs typeface="Calibri"/>
                <a:sym typeface="Calibri"/>
              </a:rPr>
              <a:t>In general, not very prepared for understanding student mental health and well-being, EI, and how to use educational technologies, but more prepared for course delivery, design, and overall teaching.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85000">
              <a:schemeClr val="accent3"/>
            </a:gs>
            <a:gs pos="100000">
              <a:schemeClr val="lt1"/>
            </a:gs>
          </a:gsLst>
          <a:lin ang="5400000" scaled="0"/>
        </a:gradFill>
        <a:effectLst/>
      </p:bgPr>
    </p:bg>
    <p:spTree>
      <p:nvGrpSpPr>
        <p:cNvPr id="1" name="Shape 454"/>
        <p:cNvGrpSpPr/>
        <p:nvPr/>
      </p:nvGrpSpPr>
      <p:grpSpPr>
        <a:xfrm>
          <a:off x="0" y="0"/>
          <a:ext cx="0" cy="0"/>
          <a:chOff x="0" y="0"/>
          <a:chExt cx="0" cy="0"/>
        </a:xfrm>
      </p:grpSpPr>
      <p:sp>
        <p:nvSpPr>
          <p:cNvPr id="455" name="Google Shape;455;p28"/>
          <p:cNvSpPr/>
          <p:nvPr/>
        </p:nvSpPr>
        <p:spPr>
          <a:xfrm>
            <a:off x="3422235" y="1822927"/>
            <a:ext cx="5079626" cy="1566102"/>
          </a:xfrm>
          <a:prstGeom prst="wedgeEllipseCallout">
            <a:avLst>
              <a:gd name="adj1" fmla="val 39320"/>
              <a:gd name="adj2" fmla="val -80466"/>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4800">
                <a:solidFill>
                  <a:schemeClr val="lt1"/>
                </a:solidFill>
                <a:latin typeface="Calibri"/>
                <a:ea typeface="Calibri"/>
                <a:cs typeface="Calibri"/>
                <a:sym typeface="Calibri"/>
              </a:rPr>
              <a:t>THANK YOU!</a:t>
            </a:r>
            <a:endParaRPr/>
          </a:p>
        </p:txBody>
      </p:sp>
      <p:pic>
        <p:nvPicPr>
          <p:cNvPr id="456" name="Google Shape;456;p28" descr="Image result for discussion"/>
          <p:cNvPicPr preferRelativeResize="0"/>
          <p:nvPr/>
        </p:nvPicPr>
        <p:blipFill rotWithShape="1">
          <a:blip r:embed="rId3">
            <a:alphaModFix/>
          </a:blip>
          <a:srcRect/>
          <a:stretch/>
        </p:blipFill>
        <p:spPr>
          <a:xfrm>
            <a:off x="2729734" y="3020993"/>
            <a:ext cx="6288814" cy="34793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4" name="Google Shape;144;p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5" name="Google Shape;145;p3"/>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6" name="Google Shape;146;p3"/>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7" name="Google Shape;147;p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8" name="Google Shape;148;p3"/>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We Were Students Ourselves. For A Long Time! </a:t>
            </a:r>
            <a:endParaRPr/>
          </a:p>
        </p:txBody>
      </p:sp>
      <p:pic>
        <p:nvPicPr>
          <p:cNvPr id="149" name="Google Shape;149;p3" descr="No photo description available."/>
          <p:cNvPicPr preferRelativeResize="0"/>
          <p:nvPr/>
        </p:nvPicPr>
        <p:blipFill rotWithShape="1">
          <a:blip r:embed="rId3">
            <a:alphaModFix/>
          </a:blip>
          <a:srcRect/>
          <a:stretch/>
        </p:blipFill>
        <p:spPr>
          <a:xfrm>
            <a:off x="260298" y="2448064"/>
            <a:ext cx="4854779" cy="3311538"/>
          </a:xfrm>
          <a:prstGeom prst="rect">
            <a:avLst/>
          </a:prstGeom>
          <a:noFill/>
          <a:ln>
            <a:noFill/>
          </a:ln>
        </p:spPr>
      </p:pic>
      <p:pic>
        <p:nvPicPr>
          <p:cNvPr id="150" name="Google Shape;150;p3" descr="No photo description available."/>
          <p:cNvPicPr preferRelativeResize="0"/>
          <p:nvPr/>
        </p:nvPicPr>
        <p:blipFill rotWithShape="1">
          <a:blip r:embed="rId4">
            <a:alphaModFix/>
          </a:blip>
          <a:srcRect/>
          <a:stretch/>
        </p:blipFill>
        <p:spPr>
          <a:xfrm>
            <a:off x="2843823" y="3622911"/>
            <a:ext cx="4664880" cy="3135664"/>
          </a:xfrm>
          <a:prstGeom prst="rect">
            <a:avLst/>
          </a:prstGeom>
          <a:noFill/>
          <a:ln>
            <a:noFill/>
          </a:ln>
        </p:spPr>
      </p:pic>
      <p:sp>
        <p:nvSpPr>
          <p:cNvPr id="151" name="Google Shape;15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152" name="Google Shape;152;p3"/>
          <p:cNvPicPr preferRelativeResize="0"/>
          <p:nvPr/>
        </p:nvPicPr>
        <p:blipFill rotWithShape="1">
          <a:blip r:embed="rId5">
            <a:alphaModFix/>
          </a:blip>
          <a:srcRect/>
          <a:stretch/>
        </p:blipFill>
        <p:spPr>
          <a:xfrm>
            <a:off x="6951179" y="1651372"/>
            <a:ext cx="5126293" cy="35393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1000"/>
                                        <p:tgtEl>
                                          <p:spTgt spid="1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p4"/>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9" name="Google Shape;159;p4"/>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4"/>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 name="Google Shape;161;p4"/>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 name="Google Shape;162;p4"/>
          <p:cNvSpPr txBox="1">
            <a:spLocks noGrp="1"/>
          </p:cNvSpPr>
          <p:nvPr>
            <p:ph type="title"/>
          </p:nvPr>
        </p:nvSpPr>
        <p:spPr>
          <a:xfrm>
            <a:off x="178327" y="294538"/>
            <a:ext cx="5684040"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We Learn How To Do Research</a:t>
            </a:r>
            <a:endParaRPr/>
          </a:p>
        </p:txBody>
      </p:sp>
      <p:pic>
        <p:nvPicPr>
          <p:cNvPr id="163" name="Google Shape;163;p4"/>
          <p:cNvPicPr preferRelativeResize="0">
            <a:picLocks noGrp="1"/>
          </p:cNvPicPr>
          <p:nvPr>
            <p:ph type="body" idx="1"/>
          </p:nvPr>
        </p:nvPicPr>
        <p:blipFill rotWithShape="1">
          <a:blip r:embed="rId3">
            <a:alphaModFix/>
          </a:blip>
          <a:srcRect/>
          <a:stretch/>
        </p:blipFill>
        <p:spPr>
          <a:xfrm>
            <a:off x="3620603" y="3748021"/>
            <a:ext cx="8571393" cy="3065858"/>
          </a:xfrm>
          <a:prstGeom prst="rect">
            <a:avLst/>
          </a:prstGeom>
          <a:noFill/>
          <a:ln>
            <a:noFill/>
          </a:ln>
        </p:spPr>
      </p:pic>
      <p:pic>
        <p:nvPicPr>
          <p:cNvPr id="164" name="Google Shape;164;p4" descr="No photo description available."/>
          <p:cNvPicPr preferRelativeResize="0"/>
          <p:nvPr/>
        </p:nvPicPr>
        <p:blipFill rotWithShape="1">
          <a:blip r:embed="rId4">
            <a:alphaModFix/>
          </a:blip>
          <a:srcRect/>
          <a:stretch/>
        </p:blipFill>
        <p:spPr>
          <a:xfrm>
            <a:off x="149076" y="1795670"/>
            <a:ext cx="3363691" cy="4352615"/>
          </a:xfrm>
          <a:prstGeom prst="rect">
            <a:avLst/>
          </a:prstGeom>
          <a:noFill/>
          <a:ln>
            <a:noFill/>
          </a:ln>
        </p:spPr>
      </p:pic>
      <p:pic>
        <p:nvPicPr>
          <p:cNvPr id="165" name="Google Shape;165;p4"/>
          <p:cNvPicPr preferRelativeResize="0"/>
          <p:nvPr/>
        </p:nvPicPr>
        <p:blipFill rotWithShape="1">
          <a:blip r:embed="rId5">
            <a:alphaModFix/>
          </a:blip>
          <a:srcRect/>
          <a:stretch/>
        </p:blipFill>
        <p:spPr>
          <a:xfrm>
            <a:off x="3051312" y="1409011"/>
            <a:ext cx="4702839" cy="2593146"/>
          </a:xfrm>
          <a:prstGeom prst="rect">
            <a:avLst/>
          </a:prstGeom>
          <a:noFill/>
          <a:ln>
            <a:noFill/>
          </a:ln>
        </p:spPr>
      </p:pic>
      <p:pic>
        <p:nvPicPr>
          <p:cNvPr id="166" name="Google Shape;166;p4" descr="No photo description available."/>
          <p:cNvPicPr preferRelativeResize="0"/>
          <p:nvPr/>
        </p:nvPicPr>
        <p:blipFill rotWithShape="1">
          <a:blip r:embed="rId6">
            <a:alphaModFix/>
          </a:blip>
          <a:srcRect/>
          <a:stretch/>
        </p:blipFill>
        <p:spPr>
          <a:xfrm>
            <a:off x="7388439" y="145780"/>
            <a:ext cx="4654485" cy="34751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fade">
                                      <p:cBhvr>
                                        <p:cTn id="11" dur="1000"/>
                                        <p:tgtEl>
                                          <p:spTgt spid="16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1000"/>
                                        <p:tgtEl>
                                          <p:spTgt spid="16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3" name="Google Shape;173;p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4" name="Google Shape;174;p5"/>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5" name="Google Shape;175;p5"/>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6" name="Google Shape;176;p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5"/>
          <p:cNvSpPr txBox="1">
            <a:spLocks noGrp="1"/>
          </p:cNvSpPr>
          <p:nvPr>
            <p:ph type="title"/>
          </p:nvPr>
        </p:nvSpPr>
        <p:spPr>
          <a:xfrm>
            <a:off x="459346" y="294538"/>
            <a:ext cx="10382825"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Is being an expert on a subject enough to be an educator?</a:t>
            </a:r>
            <a:endParaRPr sz="3400">
              <a:solidFill>
                <a:srgbClr val="FFFFFF"/>
              </a:solidFill>
            </a:endParaRPr>
          </a:p>
        </p:txBody>
      </p:sp>
      <p:sp>
        <p:nvSpPr>
          <p:cNvPr id="178" name="Google Shape;178;p5"/>
          <p:cNvSpPr txBox="1">
            <a:spLocks noGrp="1"/>
          </p:cNvSpPr>
          <p:nvPr>
            <p:ph type="body" idx="1"/>
          </p:nvPr>
        </p:nvSpPr>
        <p:spPr>
          <a:xfrm>
            <a:off x="838199" y="1825624"/>
            <a:ext cx="5613027" cy="45146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3200"/>
              <a:buChar char="•"/>
            </a:pPr>
            <a:r>
              <a:rPr lang="en-CA" sz="3200" b="1" i="0" u="none" strike="noStrike">
                <a:solidFill>
                  <a:srgbClr val="000000"/>
                </a:solidFill>
                <a:latin typeface="Arial"/>
                <a:ea typeface="Arial"/>
                <a:cs typeface="Arial"/>
                <a:sym typeface="Arial"/>
              </a:rPr>
              <a:t>Pedagogical Skills </a:t>
            </a:r>
            <a:r>
              <a:rPr lang="en-CA" sz="3200" b="0" i="0" u="none" strike="noStrike">
                <a:solidFill>
                  <a:srgbClr val="000000"/>
                </a:solidFill>
                <a:latin typeface="Arial"/>
                <a:ea typeface="Arial"/>
                <a:cs typeface="Arial"/>
                <a:sym typeface="Arial"/>
              </a:rPr>
              <a:t>such as: </a:t>
            </a:r>
            <a:endParaRPr/>
          </a:p>
          <a:p>
            <a:pPr marL="685800" lvl="1" indent="-76200" algn="l" rtl="0">
              <a:lnSpc>
                <a:spcPct val="90000"/>
              </a:lnSpc>
              <a:spcBef>
                <a:spcPts val="500"/>
              </a:spcBef>
              <a:spcAft>
                <a:spcPts val="0"/>
              </a:spcAft>
              <a:buClr>
                <a:schemeClr val="dk1"/>
              </a:buClr>
              <a:buSzPts val="2400"/>
              <a:buNone/>
            </a:pPr>
            <a:endParaRPr b="1">
              <a:solidFill>
                <a:srgbClr val="7030A0"/>
              </a:solidFill>
              <a:latin typeface="Arial"/>
              <a:ea typeface="Arial"/>
              <a:cs typeface="Arial"/>
              <a:sym typeface="Arial"/>
            </a:endParaRPr>
          </a:p>
          <a:p>
            <a:pPr marL="685800" lvl="1" indent="-228600" algn="l" rtl="0">
              <a:lnSpc>
                <a:spcPct val="90000"/>
              </a:lnSpc>
              <a:spcBef>
                <a:spcPts val="1800"/>
              </a:spcBef>
              <a:spcAft>
                <a:spcPts val="0"/>
              </a:spcAft>
              <a:buClr>
                <a:srgbClr val="7030A0"/>
              </a:buClr>
              <a:buSzPts val="2400"/>
              <a:buChar char="•"/>
            </a:pPr>
            <a:r>
              <a:rPr lang="en-CA" b="1">
                <a:solidFill>
                  <a:srgbClr val="7030A0"/>
                </a:solidFill>
                <a:latin typeface="Arial"/>
                <a:ea typeface="Arial"/>
                <a:cs typeface="Arial"/>
                <a:sym typeface="Arial"/>
              </a:rPr>
              <a:t>Course Design</a:t>
            </a:r>
            <a:endParaRPr/>
          </a:p>
          <a:p>
            <a:pPr marL="685800" lvl="1" indent="-228600" algn="l" rtl="0">
              <a:lnSpc>
                <a:spcPct val="90000"/>
              </a:lnSpc>
              <a:spcBef>
                <a:spcPts val="1800"/>
              </a:spcBef>
              <a:spcAft>
                <a:spcPts val="0"/>
              </a:spcAft>
              <a:buClr>
                <a:srgbClr val="0070C0"/>
              </a:buClr>
              <a:buSzPts val="2400"/>
              <a:buChar char="•"/>
            </a:pPr>
            <a:r>
              <a:rPr lang="en-CA" b="1" i="0" u="none" strike="noStrike">
                <a:solidFill>
                  <a:srgbClr val="0070C0"/>
                </a:solidFill>
                <a:latin typeface="Arial"/>
                <a:ea typeface="Arial"/>
                <a:cs typeface="Arial"/>
                <a:sym typeface="Arial"/>
              </a:rPr>
              <a:t>Course Delivery</a:t>
            </a:r>
            <a:endParaRPr/>
          </a:p>
          <a:p>
            <a:pPr marL="685800" lvl="1" indent="-228600" algn="l" rtl="0">
              <a:lnSpc>
                <a:spcPct val="90000"/>
              </a:lnSpc>
              <a:spcBef>
                <a:spcPts val="1800"/>
              </a:spcBef>
              <a:spcAft>
                <a:spcPts val="0"/>
              </a:spcAft>
              <a:buClr>
                <a:schemeClr val="accent6"/>
              </a:buClr>
              <a:buSzPts val="2400"/>
              <a:buChar char="•"/>
            </a:pPr>
            <a:r>
              <a:rPr lang="en-CA" b="1">
                <a:solidFill>
                  <a:schemeClr val="accent6"/>
                </a:solidFill>
                <a:latin typeface="Arial"/>
                <a:ea typeface="Arial"/>
                <a:cs typeface="Arial"/>
                <a:sym typeface="Arial"/>
              </a:rPr>
              <a:t>Evaluation and Assessment</a:t>
            </a:r>
            <a:endParaRPr/>
          </a:p>
          <a:p>
            <a:pPr marL="685800" lvl="1" indent="-228600" algn="l" rtl="0">
              <a:lnSpc>
                <a:spcPct val="90000"/>
              </a:lnSpc>
              <a:spcBef>
                <a:spcPts val="1800"/>
              </a:spcBef>
              <a:spcAft>
                <a:spcPts val="0"/>
              </a:spcAft>
              <a:buClr>
                <a:srgbClr val="C00000"/>
              </a:buClr>
              <a:buSzPts val="2400"/>
              <a:buChar char="•"/>
            </a:pPr>
            <a:r>
              <a:rPr lang="en-CA" b="1" i="0" u="none" strike="noStrike">
                <a:solidFill>
                  <a:srgbClr val="C00000"/>
                </a:solidFill>
                <a:latin typeface="Arial"/>
                <a:ea typeface="Arial"/>
                <a:cs typeface="Arial"/>
                <a:sym typeface="Arial"/>
              </a:rPr>
              <a:t>Educational Technology</a:t>
            </a:r>
            <a:endParaRPr/>
          </a:p>
          <a:p>
            <a:pPr marL="685800" lvl="1" indent="-228600" algn="l" rtl="0">
              <a:lnSpc>
                <a:spcPct val="90000"/>
              </a:lnSpc>
              <a:spcBef>
                <a:spcPts val="1800"/>
              </a:spcBef>
              <a:spcAft>
                <a:spcPts val="0"/>
              </a:spcAft>
              <a:buClr>
                <a:schemeClr val="accent2"/>
              </a:buClr>
              <a:buSzPts val="2400"/>
              <a:buChar char="•"/>
            </a:pPr>
            <a:r>
              <a:rPr lang="en-CA" b="1">
                <a:solidFill>
                  <a:schemeClr val="accent2"/>
                </a:solidFill>
                <a:latin typeface="Arial"/>
                <a:ea typeface="Arial"/>
                <a:cs typeface="Arial"/>
                <a:sym typeface="Arial"/>
              </a:rPr>
              <a:t>Student Well-being</a:t>
            </a:r>
            <a:endParaRPr/>
          </a:p>
          <a:p>
            <a:pPr marL="685800" lvl="1" indent="-228600" algn="l" rtl="0">
              <a:lnSpc>
                <a:spcPct val="90000"/>
              </a:lnSpc>
              <a:spcBef>
                <a:spcPts val="1800"/>
              </a:spcBef>
              <a:spcAft>
                <a:spcPts val="0"/>
              </a:spcAft>
              <a:buClr>
                <a:srgbClr val="00B0F0"/>
              </a:buClr>
              <a:buSzPts val="2400"/>
              <a:buChar char="•"/>
            </a:pPr>
            <a:r>
              <a:rPr lang="en-CA" b="1" i="0" u="none" strike="noStrike">
                <a:solidFill>
                  <a:srgbClr val="00B0F0"/>
                </a:solidFill>
                <a:latin typeface="Arial"/>
                <a:ea typeface="Arial"/>
                <a:cs typeface="Arial"/>
                <a:sym typeface="Arial"/>
              </a:rPr>
              <a:t>Emotional Intelligence</a:t>
            </a:r>
            <a:endParaRPr/>
          </a:p>
          <a:p>
            <a:pPr marL="0" lvl="0" indent="0" algn="l" rtl="0">
              <a:lnSpc>
                <a:spcPct val="90000"/>
              </a:lnSpc>
              <a:spcBef>
                <a:spcPts val="1000"/>
              </a:spcBef>
              <a:spcAft>
                <a:spcPts val="0"/>
              </a:spcAft>
              <a:buClr>
                <a:schemeClr val="dk1"/>
              </a:buClr>
              <a:buSzPts val="2800"/>
              <a:buNone/>
            </a:pPr>
            <a:endParaRPr/>
          </a:p>
        </p:txBody>
      </p:sp>
      <p:sp>
        <p:nvSpPr>
          <p:cNvPr id="179" name="Google Shape;179;p5"/>
          <p:cNvSpPr txBox="1"/>
          <p:nvPr/>
        </p:nvSpPr>
        <p:spPr>
          <a:xfrm>
            <a:off x="7224435" y="1828794"/>
            <a:ext cx="4094629" cy="4247317"/>
          </a:xfrm>
          <a:prstGeom prst="rect">
            <a:avLst/>
          </a:prstGeom>
          <a:solidFill>
            <a:srgbClr val="FBE4D4"/>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CA" sz="2800" b="0" i="0" u="none" strike="noStrike" cap="none">
                <a:solidFill>
                  <a:srgbClr val="000000"/>
                </a:solidFill>
                <a:latin typeface="Arial"/>
                <a:ea typeface="Arial"/>
                <a:cs typeface="Arial"/>
                <a:sym typeface="Arial"/>
              </a:rPr>
              <a:t>“It is sometimes wryly noted that college [university] teaching is the only profession requiring no formal training of its practitioners.”    </a:t>
            </a:r>
            <a:endParaRPr/>
          </a:p>
          <a:p>
            <a:pPr marL="0" marR="0" lvl="0" indent="0" algn="ctr" rtl="0">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CA" sz="2800" b="0" i="1" u="none" strike="noStrike" cap="none">
                <a:solidFill>
                  <a:srgbClr val="000000"/>
                </a:solidFill>
                <a:latin typeface="Arial"/>
                <a:ea typeface="Arial"/>
                <a:cs typeface="Arial"/>
                <a:sym typeface="Arial"/>
              </a:rPr>
              <a:t>Nowlis et al., 1968</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5" name="Google Shape;185;p6"/>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6" name="Google Shape;186;p6"/>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7" name="Google Shape;187;p6"/>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6"/>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9" name="Google Shape;189;p6"/>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Motivations</a:t>
            </a:r>
            <a:endParaRPr/>
          </a:p>
        </p:txBody>
      </p:sp>
      <p:sp>
        <p:nvSpPr>
          <p:cNvPr id="190" name="Google Shape;190;p6"/>
          <p:cNvSpPr txBox="1"/>
          <p:nvPr/>
        </p:nvSpPr>
        <p:spPr>
          <a:xfrm>
            <a:off x="119905" y="1659586"/>
            <a:ext cx="4094629" cy="2400657"/>
          </a:xfrm>
          <a:prstGeom prst="rect">
            <a:avLst/>
          </a:prstGeom>
          <a:solidFill>
            <a:srgbClr val="FBE4D4"/>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3000" dirty="0">
                <a:solidFill>
                  <a:schemeClr val="dk1"/>
                </a:solidFill>
                <a:latin typeface="Calibri"/>
                <a:ea typeface="Calibri"/>
                <a:cs typeface="Calibri"/>
                <a:sym typeface="Calibri"/>
              </a:rPr>
              <a:t>Research shows that faculty training can improve their performance and student experience.</a:t>
            </a:r>
            <a:endParaRPr dirty="0"/>
          </a:p>
        </p:txBody>
      </p:sp>
      <p:sp>
        <p:nvSpPr>
          <p:cNvPr id="191" name="Google Shape;191;p6"/>
          <p:cNvSpPr txBox="1"/>
          <p:nvPr/>
        </p:nvSpPr>
        <p:spPr>
          <a:xfrm>
            <a:off x="4048685" y="1727169"/>
            <a:ext cx="4094629" cy="1077218"/>
          </a:xfrm>
          <a:prstGeom prst="rect">
            <a:avLst/>
          </a:prstGeom>
          <a:solidFill>
            <a:srgbClr val="E1EFD8"/>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a:solidFill>
                  <a:srgbClr val="000000"/>
                </a:solidFill>
                <a:latin typeface="Calibri"/>
                <a:ea typeface="Calibri"/>
                <a:cs typeface="Calibri"/>
                <a:sym typeface="Calibri"/>
              </a:rPr>
              <a:t>The existing training programs are limited.</a:t>
            </a:r>
            <a:endParaRPr sz="3200" i="0" u="none" strike="noStrike" cap="none" dirty="0">
              <a:solidFill>
                <a:srgbClr val="000000"/>
              </a:solidFill>
              <a:latin typeface="Calibri"/>
              <a:ea typeface="Calibri"/>
              <a:cs typeface="Calibri"/>
              <a:sym typeface="Calibri"/>
            </a:endParaRPr>
          </a:p>
        </p:txBody>
      </p:sp>
      <p:sp>
        <p:nvSpPr>
          <p:cNvPr id="192" name="Google Shape;192;p6"/>
          <p:cNvSpPr txBox="1"/>
          <p:nvPr/>
        </p:nvSpPr>
        <p:spPr>
          <a:xfrm>
            <a:off x="7799293" y="3017738"/>
            <a:ext cx="4094629" cy="3046988"/>
          </a:xfrm>
          <a:prstGeom prst="rect">
            <a:avLst/>
          </a:prstGeom>
          <a:solidFill>
            <a:srgbClr val="EDEDED"/>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CA" sz="3200" dirty="0">
                <a:solidFill>
                  <a:srgbClr val="000000"/>
                </a:solidFill>
                <a:latin typeface="Calibri"/>
                <a:ea typeface="Calibri"/>
                <a:cs typeface="Calibri"/>
                <a:sym typeface="Calibri"/>
              </a:rPr>
              <a:t>The real training needs and interests of faculty members are not well known. Neither are their current sources of training.</a:t>
            </a:r>
            <a:endParaRPr sz="3200" i="0" u="none" strike="noStrike" cap="none" dirty="0">
              <a:solidFill>
                <a:srgbClr val="000000"/>
              </a:solidFill>
              <a:latin typeface="Calibri"/>
              <a:ea typeface="Calibri"/>
              <a:cs typeface="Calibri"/>
              <a:sym typeface="Calibri"/>
            </a:endParaRPr>
          </a:p>
        </p:txBody>
      </p:sp>
      <p:sp>
        <p:nvSpPr>
          <p:cNvPr id="193" name="Google Shape;193;p6"/>
          <p:cNvSpPr txBox="1"/>
          <p:nvPr/>
        </p:nvSpPr>
        <p:spPr>
          <a:xfrm>
            <a:off x="592550" y="4273594"/>
            <a:ext cx="7243967" cy="2246769"/>
          </a:xfrm>
          <a:prstGeom prst="rect">
            <a:avLst/>
          </a:prstGeom>
          <a:solidFill>
            <a:srgbClr val="FDFDE9"/>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CA" sz="2800" b="0" i="0" u="none" strike="noStrike" cap="none" dirty="0">
                <a:solidFill>
                  <a:schemeClr val="dk1"/>
                </a:solidFill>
                <a:latin typeface="Calibri"/>
                <a:ea typeface="Calibri"/>
                <a:cs typeface="Calibri"/>
                <a:sym typeface="Calibri"/>
              </a:rPr>
              <a:t>While traditional training programs commonly focus on course design and delivery, training on other pedagogical skills such as those related to well-being and social and emotional support are rarely available.</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190"/>
                                        </p:tgtEl>
                                        <p:attrNameLst>
                                          <p:attrName>style.opacity</p:attrName>
                                        </p:attrNameLst>
                                      </p:cBhvr>
                                      <p:to>
                                        <p:strVal val="0.25"/>
                                      </p:to>
                                    </p:set>
                                    <p:animEffect filter="image" prLst="opacity: 0.25">
                                      <p:cBhvr rctx="IE">
                                        <p:cTn id="11" dur="indefinite"/>
                                        <p:tgtEl>
                                          <p:spTgt spid="190"/>
                                        </p:tgtEl>
                                      </p:cBhvr>
                                    </p:animEffect>
                                  </p:childTnLst>
                                </p:cTn>
                              </p:par>
                              <p:par>
                                <p:cTn id="12" presetID="1" presetClass="entr" presetSubtype="0" fill="hold" nodeType="withEffect">
                                  <p:stCondLst>
                                    <p:cond delay="0"/>
                                  </p:stCondLst>
                                  <p:childTnLst>
                                    <p:set>
                                      <p:cBhvr>
                                        <p:cTn id="13" dur="1" fill="hold">
                                          <p:stCondLst>
                                            <p:cond delay="0"/>
                                          </p:stCondLst>
                                        </p:cTn>
                                        <p:tgtEl>
                                          <p:spTgt spid="19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0" nodeType="clickEffect">
                                  <p:stCondLst>
                                    <p:cond delay="0"/>
                                  </p:stCondLst>
                                  <p:childTnLst>
                                    <p:set>
                                      <p:cBhvr>
                                        <p:cTn id="17" dur="indefinite"/>
                                        <p:tgtEl>
                                          <p:spTgt spid="191"/>
                                        </p:tgtEl>
                                        <p:attrNameLst>
                                          <p:attrName>style.opacity</p:attrName>
                                        </p:attrNameLst>
                                      </p:cBhvr>
                                      <p:to>
                                        <p:strVal val="0.25"/>
                                      </p:to>
                                    </p:set>
                                    <p:animEffect filter="image" prLst="opacity: 0.25">
                                      <p:cBhvr rctx="IE">
                                        <p:cTn id="18" dur="indefinite"/>
                                        <p:tgtEl>
                                          <p:spTgt spid="191"/>
                                        </p:tgtEl>
                                      </p:cBhvr>
                                    </p:animEffect>
                                  </p:childTnLst>
                                </p:cTn>
                              </p:par>
                              <p:par>
                                <p:cTn id="19" presetID="1" presetClass="entr" presetSubtype="0"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p:cTn id="24" dur="indefinite"/>
                                        <p:tgtEl>
                                          <p:spTgt spid="192"/>
                                        </p:tgtEl>
                                        <p:attrNameLst>
                                          <p:attrName>style.opacity</p:attrName>
                                        </p:attrNameLst>
                                      </p:cBhvr>
                                      <p:to>
                                        <p:strVal val="0.25"/>
                                      </p:to>
                                    </p:set>
                                    <p:animEffect filter="image" prLst="opacity: 0.25">
                                      <p:cBhvr rctx="IE">
                                        <p:cTn id="25" dur="indefinite"/>
                                        <p:tgtEl>
                                          <p:spTgt spid="192"/>
                                        </p:tgtEl>
                                      </p:cBhvr>
                                    </p:animEffect>
                                  </p:childTnLst>
                                </p:cTn>
                              </p:par>
                              <p:par>
                                <p:cTn id="26" presetID="1" presetClass="entr" presetSubtype="0" fill="hold" nodeType="withEffect">
                                  <p:stCondLst>
                                    <p:cond delay="0"/>
                                  </p:stCondLst>
                                  <p:childTnLst>
                                    <p:set>
                                      <p:cBhvr>
                                        <p:cTn id="27"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p:nvPr/>
        </p:nvSpPr>
        <p:spPr>
          <a:xfrm>
            <a:off x="88608" y="-12700"/>
            <a:ext cx="5289386" cy="5000826"/>
          </a:xfrm>
          <a:custGeom>
            <a:avLst/>
            <a:gdLst/>
            <a:ahLst/>
            <a:cxnLst/>
            <a:rect l="l" t="t" r="r" b="b"/>
            <a:pathLst>
              <a:path w="6355652" h="6050127" extrusionOk="0">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
          <p:cNvSpPr/>
          <p:nvPr/>
        </p:nvSpPr>
        <p:spPr>
          <a:xfrm>
            <a:off x="93688" y="-12700"/>
            <a:ext cx="5289386" cy="5009716"/>
          </a:xfrm>
          <a:custGeom>
            <a:avLst/>
            <a:gdLst/>
            <a:ahLst/>
            <a:cxnLst/>
            <a:rect l="l" t="t" r="r" b="b"/>
            <a:pathLst>
              <a:path w="6355652" h="6050127" extrusionOk="0">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29803"/>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p:nvPr/>
        </p:nvSpPr>
        <p:spPr>
          <a:xfrm>
            <a:off x="-12700" y="-12700"/>
            <a:ext cx="5239448" cy="4902669"/>
          </a:xfrm>
          <a:custGeom>
            <a:avLst/>
            <a:gdLst/>
            <a:ahLst/>
            <a:cxnLst/>
            <a:rect l="l" t="t" r="r" b="b"/>
            <a:pathLst>
              <a:path w="5239448" h="4902669" extrusionOk="0">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7"/>
          <p:cNvSpPr txBox="1">
            <a:spLocks noGrp="1"/>
          </p:cNvSpPr>
          <p:nvPr>
            <p:ph type="title"/>
          </p:nvPr>
        </p:nvSpPr>
        <p:spPr>
          <a:xfrm>
            <a:off x="460353" y="463735"/>
            <a:ext cx="4326831" cy="373057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CA" sz="4800">
                <a:solidFill>
                  <a:schemeClr val="lt1"/>
                </a:solidFill>
                <a:latin typeface="Calibri"/>
                <a:ea typeface="Calibri"/>
                <a:cs typeface="Calibri"/>
                <a:sym typeface="Calibri"/>
              </a:rPr>
              <a:t>Student </a:t>
            </a:r>
            <a:br>
              <a:rPr lang="en-CA" sz="4800">
                <a:solidFill>
                  <a:schemeClr val="lt1"/>
                </a:solidFill>
                <a:latin typeface="Calibri"/>
                <a:ea typeface="Calibri"/>
                <a:cs typeface="Calibri"/>
                <a:sym typeface="Calibri"/>
              </a:rPr>
            </a:br>
            <a:r>
              <a:rPr lang="en-CA" sz="4800">
                <a:solidFill>
                  <a:schemeClr val="lt1"/>
                </a:solidFill>
                <a:latin typeface="Calibri"/>
                <a:ea typeface="Calibri"/>
                <a:cs typeface="Calibri"/>
                <a:sym typeface="Calibri"/>
              </a:rPr>
              <a:t>Well-being: </a:t>
            </a:r>
            <a:br>
              <a:rPr lang="en-CA" sz="4800">
                <a:solidFill>
                  <a:schemeClr val="lt1"/>
                </a:solidFill>
                <a:latin typeface="Calibri"/>
                <a:ea typeface="Calibri"/>
                <a:cs typeface="Calibri"/>
                <a:sym typeface="Calibri"/>
              </a:rPr>
            </a:br>
            <a:br>
              <a:rPr lang="en-CA" sz="4800">
                <a:solidFill>
                  <a:schemeClr val="lt1"/>
                </a:solidFill>
                <a:latin typeface="Calibri"/>
                <a:ea typeface="Calibri"/>
                <a:cs typeface="Calibri"/>
                <a:sym typeface="Calibri"/>
              </a:rPr>
            </a:br>
            <a:r>
              <a:rPr lang="en-CA" sz="4800">
                <a:solidFill>
                  <a:schemeClr val="lt1"/>
                </a:solidFill>
                <a:latin typeface="Calibri"/>
                <a:ea typeface="Calibri"/>
                <a:cs typeface="Calibri"/>
                <a:sym typeface="Calibri"/>
              </a:rPr>
              <a:t>Not Just for Counseling Services</a:t>
            </a:r>
            <a:endParaRPr/>
          </a:p>
        </p:txBody>
      </p:sp>
      <p:sp>
        <p:nvSpPr>
          <p:cNvPr id="204" name="Google Shape;204;p7"/>
          <p:cNvSpPr/>
          <p:nvPr/>
        </p:nvSpPr>
        <p:spPr>
          <a:xfrm>
            <a:off x="7649933" y="1550555"/>
            <a:ext cx="413564" cy="41356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1E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Google Shape;205;p7" descr="No photo description available."/>
          <p:cNvPicPr preferRelativeResize="0"/>
          <p:nvPr/>
        </p:nvPicPr>
        <p:blipFill rotWithShape="1">
          <a:blip r:embed="rId3">
            <a:alphaModFix/>
          </a:blip>
          <a:srcRect/>
          <a:stretch/>
        </p:blipFill>
        <p:spPr>
          <a:xfrm>
            <a:off x="5666308" y="170244"/>
            <a:ext cx="2885716" cy="2885716"/>
          </a:xfrm>
          <a:custGeom>
            <a:avLst/>
            <a:gdLst/>
            <a:ahLst/>
            <a:cxnLst/>
            <a:rect l="l" t="t" r="r" b="b"/>
            <a:pathLst>
              <a:path w="2885716" h="2885716" extrusionOk="0">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noFill/>
          <a:ln>
            <a:noFill/>
          </a:ln>
        </p:spPr>
      </p:pic>
      <p:pic>
        <p:nvPicPr>
          <p:cNvPr id="206" name="Google Shape;206;p7" descr="No photo description available."/>
          <p:cNvPicPr preferRelativeResize="0"/>
          <p:nvPr/>
        </p:nvPicPr>
        <p:blipFill rotWithShape="1">
          <a:blip r:embed="rId4">
            <a:alphaModFix/>
          </a:blip>
          <a:srcRect/>
          <a:stretch/>
        </p:blipFill>
        <p:spPr>
          <a:xfrm>
            <a:off x="8844338" y="10"/>
            <a:ext cx="3347663" cy="2986304"/>
          </a:xfrm>
          <a:custGeom>
            <a:avLst/>
            <a:gdLst/>
            <a:ahLst/>
            <a:cxnLst/>
            <a:rect l="l" t="t" r="r" b="b"/>
            <a:pathLst>
              <a:path w="3347663" h="2986314" extrusionOk="0">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a:ln>
            <a:noFill/>
          </a:ln>
        </p:spPr>
      </p:pic>
      <p:pic>
        <p:nvPicPr>
          <p:cNvPr id="207" name="Google Shape;207;p7" descr="No photo description available."/>
          <p:cNvPicPr preferRelativeResize="0"/>
          <p:nvPr/>
        </p:nvPicPr>
        <p:blipFill rotWithShape="1">
          <a:blip r:embed="rId5">
            <a:alphaModFix/>
          </a:blip>
          <a:srcRect b="-1"/>
          <a:stretch/>
        </p:blipFill>
        <p:spPr>
          <a:xfrm>
            <a:off x="5940224" y="3122839"/>
            <a:ext cx="4783902" cy="3735161"/>
          </a:xfrm>
          <a:custGeom>
            <a:avLst/>
            <a:gdLst/>
            <a:ahLst/>
            <a:cxnLst/>
            <a:rect l="l" t="t" r="r" b="b"/>
            <a:pathLst>
              <a:path w="4783902" h="3735161" extrusionOk="0">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a:noFill/>
          <a:ln>
            <a:noFill/>
          </a:ln>
        </p:spPr>
      </p:pic>
      <p:grpSp>
        <p:nvGrpSpPr>
          <p:cNvPr id="208" name="Google Shape;208;p7"/>
          <p:cNvGrpSpPr/>
          <p:nvPr/>
        </p:nvGrpSpPr>
        <p:grpSpPr>
          <a:xfrm>
            <a:off x="9984508" y="3194155"/>
            <a:ext cx="1054466" cy="469689"/>
            <a:chOff x="9841624" y="4115729"/>
            <a:chExt cx="602169" cy="268223"/>
          </a:xfrm>
        </p:grpSpPr>
        <p:sp>
          <p:nvSpPr>
            <p:cNvPr id="209" name="Google Shape;209;p7"/>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7"/>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7"/>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7"/>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7"/>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4" name="Google Shape;214;p7"/>
          <p:cNvGrpSpPr/>
          <p:nvPr/>
        </p:nvGrpSpPr>
        <p:grpSpPr>
          <a:xfrm>
            <a:off x="9984508" y="3194155"/>
            <a:ext cx="1054466" cy="469689"/>
            <a:chOff x="9841624" y="4115729"/>
            <a:chExt cx="602169" cy="268223"/>
          </a:xfrm>
        </p:grpSpPr>
        <p:sp>
          <p:nvSpPr>
            <p:cNvPr id="215" name="Google Shape;215;p7"/>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7"/>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7"/>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7"/>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0" name="Google Shape;220;p7"/>
          <p:cNvGrpSpPr/>
          <p:nvPr/>
        </p:nvGrpSpPr>
        <p:grpSpPr>
          <a:xfrm>
            <a:off x="9984508" y="3194155"/>
            <a:ext cx="1054466" cy="469689"/>
            <a:chOff x="9841624" y="4115729"/>
            <a:chExt cx="602169" cy="268223"/>
          </a:xfrm>
        </p:grpSpPr>
        <p:sp>
          <p:nvSpPr>
            <p:cNvPr id="221" name="Google Shape;221;p7"/>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7"/>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7"/>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7"/>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7"/>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6" name="Google Shape;226;p7"/>
          <p:cNvSpPr/>
          <p:nvPr/>
        </p:nvSpPr>
        <p:spPr>
          <a:xfrm>
            <a:off x="4312379" y="5678021"/>
            <a:ext cx="319941" cy="319941"/>
          </a:xfrm>
          <a:prstGeom prst="ellipse">
            <a:avLst/>
          </a:prstGeom>
          <a:solidFill>
            <a:srgbClr val="FFFFFF"/>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
          <p:cNvSpPr/>
          <p:nvPr/>
        </p:nvSpPr>
        <p:spPr>
          <a:xfrm>
            <a:off x="4312379" y="5678021"/>
            <a:ext cx="319941" cy="319941"/>
          </a:xfrm>
          <a:prstGeom prst="ellipse">
            <a:avLst/>
          </a:prstGeom>
          <a:solidFill>
            <a:schemeClr val="accent6">
              <a:alpha val="29803"/>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8"/>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8"/>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5" name="Google Shape;235;p8"/>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6" name="Google Shape;236;p8"/>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8"/>
          <p:cNvSpPr txBox="1">
            <a:spLocks noGrp="1"/>
          </p:cNvSpPr>
          <p:nvPr>
            <p:ph type="title"/>
          </p:nvPr>
        </p:nvSpPr>
        <p:spPr>
          <a:xfrm>
            <a:off x="1371599" y="294538"/>
            <a:ext cx="9470572"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Research Method</a:t>
            </a:r>
            <a:endParaRPr/>
          </a:p>
        </p:txBody>
      </p:sp>
      <p:sp>
        <p:nvSpPr>
          <p:cNvPr id="238" name="Google Shape;238;p8"/>
          <p:cNvSpPr txBox="1"/>
          <p:nvPr/>
        </p:nvSpPr>
        <p:spPr>
          <a:xfrm>
            <a:off x="119905" y="1659586"/>
            <a:ext cx="4094629" cy="1261884"/>
          </a:xfrm>
          <a:prstGeom prst="rect">
            <a:avLst/>
          </a:prstGeom>
          <a:solidFill>
            <a:srgbClr val="FBE4D4"/>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dk1"/>
                </a:solidFill>
                <a:latin typeface="Arial"/>
                <a:ea typeface="Arial"/>
                <a:cs typeface="Arial"/>
                <a:sym typeface="Arial"/>
              </a:rPr>
              <a:t>Survey of full-time faculty members at Carleton University</a:t>
            </a:r>
            <a:endParaRPr dirty="0"/>
          </a:p>
          <a:p>
            <a:pPr marL="457200" marR="0" lvl="1" indent="0" algn="l" rtl="0">
              <a:spcBef>
                <a:spcPts val="0"/>
              </a:spcBef>
              <a:spcAft>
                <a:spcPts val="0"/>
              </a:spcAft>
              <a:buNone/>
            </a:pPr>
            <a:endParaRPr sz="2000" b="0" i="0" u="none" strike="noStrike" cap="none" dirty="0">
              <a:solidFill>
                <a:schemeClr val="accent1"/>
              </a:solidFill>
              <a:latin typeface="Arial"/>
              <a:ea typeface="Arial"/>
              <a:cs typeface="Arial"/>
              <a:sym typeface="Arial"/>
            </a:endParaRPr>
          </a:p>
          <a:p>
            <a:pPr marL="457200" marR="0" lvl="1" indent="0" algn="l" rtl="0">
              <a:spcBef>
                <a:spcPts val="0"/>
              </a:spcBef>
              <a:spcAft>
                <a:spcPts val="0"/>
              </a:spcAft>
              <a:buNone/>
            </a:pPr>
            <a:r>
              <a:rPr lang="en-CA" sz="2000" b="0" i="0" u="none" strike="noStrike" cap="none" dirty="0">
                <a:solidFill>
                  <a:schemeClr val="accent1"/>
                </a:solidFill>
                <a:latin typeface="Arial"/>
                <a:ea typeface="Arial"/>
                <a:cs typeface="Arial"/>
                <a:sym typeface="Arial"/>
              </a:rPr>
              <a:t>All levels and programs</a:t>
            </a:r>
            <a:endParaRPr dirty="0"/>
          </a:p>
        </p:txBody>
      </p:sp>
      <p:sp>
        <p:nvSpPr>
          <p:cNvPr id="239" name="Google Shape;239;p8"/>
          <p:cNvSpPr txBox="1"/>
          <p:nvPr/>
        </p:nvSpPr>
        <p:spPr>
          <a:xfrm>
            <a:off x="3793991" y="2236013"/>
            <a:ext cx="4094629" cy="2215991"/>
          </a:xfrm>
          <a:prstGeom prst="rect">
            <a:avLst/>
          </a:prstGeom>
          <a:solidFill>
            <a:srgbClr val="E1EFD8"/>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dk1"/>
                </a:solidFill>
                <a:latin typeface="Arial"/>
                <a:ea typeface="Arial"/>
                <a:cs typeface="Arial"/>
                <a:sym typeface="Arial"/>
              </a:rPr>
              <a:t>Generic pedagogical skills</a:t>
            </a:r>
            <a:endParaRPr dirty="0"/>
          </a:p>
          <a:p>
            <a:pPr marL="457200" marR="0" lvl="1" indent="0" algn="l" rtl="0">
              <a:spcBef>
                <a:spcPts val="0"/>
              </a:spcBef>
              <a:spcAft>
                <a:spcPts val="0"/>
              </a:spcAft>
              <a:buNone/>
            </a:pPr>
            <a:endParaRPr sz="2000" b="0" i="0" u="none" strike="noStrike" cap="none" dirty="0">
              <a:solidFill>
                <a:schemeClr val="accent1"/>
              </a:solidFill>
              <a:latin typeface="Arial"/>
              <a:ea typeface="Arial"/>
              <a:cs typeface="Arial"/>
              <a:sym typeface="Arial"/>
            </a:endParaRPr>
          </a:p>
          <a:p>
            <a:pPr marL="457200" marR="0" lvl="1" indent="0" algn="l" rtl="0">
              <a:spcBef>
                <a:spcPts val="0"/>
              </a:spcBef>
              <a:spcAft>
                <a:spcPts val="0"/>
              </a:spcAft>
              <a:buNone/>
            </a:pPr>
            <a:r>
              <a:rPr lang="en-CA" sz="2000" b="0" i="0" u="none" strike="noStrike" cap="none" dirty="0">
                <a:solidFill>
                  <a:schemeClr val="accent1"/>
                </a:solidFill>
                <a:latin typeface="Arial"/>
                <a:ea typeface="Arial"/>
                <a:cs typeface="Arial"/>
                <a:sym typeface="Arial"/>
              </a:rPr>
              <a:t>Course design, course delivery, assessment, educational technology, mental health and well-being, and emotional intelligence</a:t>
            </a:r>
            <a:endParaRPr sz="2000" b="0" i="0" u="none" strike="noStrike" cap="none" dirty="0">
              <a:solidFill>
                <a:schemeClr val="accent1"/>
              </a:solidFill>
              <a:latin typeface="Arial"/>
              <a:ea typeface="Arial"/>
              <a:cs typeface="Arial"/>
              <a:sym typeface="Arial"/>
            </a:endParaRPr>
          </a:p>
        </p:txBody>
      </p:sp>
      <p:sp>
        <p:nvSpPr>
          <p:cNvPr id="240" name="Google Shape;240;p8"/>
          <p:cNvSpPr txBox="1"/>
          <p:nvPr/>
        </p:nvSpPr>
        <p:spPr>
          <a:xfrm>
            <a:off x="7799293" y="3017738"/>
            <a:ext cx="4094629" cy="1261884"/>
          </a:xfrm>
          <a:prstGeom prst="rect">
            <a:avLst/>
          </a:prstGeom>
          <a:solidFill>
            <a:srgbClr val="EDEDED"/>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rgbClr val="000000"/>
                </a:solidFill>
                <a:latin typeface="Arial"/>
                <a:ea typeface="Arial"/>
                <a:cs typeface="Arial"/>
                <a:sym typeface="Arial"/>
              </a:rPr>
              <a:t>Questions on needs, interests, and sources of training</a:t>
            </a:r>
            <a:endParaRPr dirty="0"/>
          </a:p>
          <a:p>
            <a:pPr marL="457200" marR="0" lvl="1" indent="0" algn="l" rtl="0">
              <a:spcBef>
                <a:spcPts val="0"/>
              </a:spcBef>
              <a:spcAft>
                <a:spcPts val="0"/>
              </a:spcAft>
              <a:buNone/>
            </a:pPr>
            <a:endParaRPr sz="2000" b="0" i="0" u="none" strike="noStrike" cap="none" dirty="0">
              <a:solidFill>
                <a:schemeClr val="accent1"/>
              </a:solidFill>
              <a:latin typeface="Arial"/>
              <a:ea typeface="Arial"/>
              <a:cs typeface="Arial"/>
              <a:sym typeface="Arial"/>
            </a:endParaRPr>
          </a:p>
          <a:p>
            <a:pPr marL="457200" marR="0" lvl="1" indent="0" algn="l" rtl="0">
              <a:spcBef>
                <a:spcPts val="0"/>
              </a:spcBef>
              <a:spcAft>
                <a:spcPts val="0"/>
              </a:spcAft>
              <a:buNone/>
            </a:pPr>
            <a:r>
              <a:rPr lang="en-CA" sz="2000" b="0" i="0" u="none" strike="noStrike" cap="none" dirty="0">
                <a:solidFill>
                  <a:schemeClr val="accent1"/>
                </a:solidFill>
                <a:latin typeface="Arial"/>
                <a:ea typeface="Arial"/>
                <a:cs typeface="Arial"/>
                <a:sym typeface="Arial"/>
              </a:rPr>
              <a:t>32 questions </a:t>
            </a:r>
            <a:endParaRPr dirty="0"/>
          </a:p>
        </p:txBody>
      </p:sp>
      <p:sp>
        <p:nvSpPr>
          <p:cNvPr id="241" name="Google Shape;241;p8"/>
          <p:cNvSpPr txBox="1"/>
          <p:nvPr/>
        </p:nvSpPr>
        <p:spPr>
          <a:xfrm>
            <a:off x="358785" y="4761499"/>
            <a:ext cx="7244100" cy="1908600"/>
          </a:xfrm>
          <a:prstGeom prst="rect">
            <a:avLst/>
          </a:prstGeom>
          <a:solidFill>
            <a:srgbClr val="FDFDE9"/>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rgbClr val="000000"/>
                </a:solidFill>
                <a:latin typeface="Arial"/>
                <a:ea typeface="Arial"/>
                <a:cs typeface="Arial"/>
                <a:sym typeface="Arial"/>
              </a:rPr>
              <a:t>Fall 2021, 144 respondents</a:t>
            </a:r>
            <a:endParaRPr dirty="0"/>
          </a:p>
          <a:p>
            <a:pPr marL="457200" marR="0" lvl="1" indent="0" algn="l" rtl="0">
              <a:spcBef>
                <a:spcPts val="0"/>
              </a:spcBef>
              <a:spcAft>
                <a:spcPts val="0"/>
              </a:spcAft>
              <a:buNone/>
            </a:pPr>
            <a:endParaRPr sz="2000" b="0" i="0" u="none" strike="noStrike" cap="none" dirty="0">
              <a:solidFill>
                <a:schemeClr val="accent1"/>
              </a:solidFill>
              <a:latin typeface="Arial"/>
              <a:ea typeface="Arial"/>
              <a:cs typeface="Arial"/>
              <a:sym typeface="Arial"/>
            </a:endParaRPr>
          </a:p>
          <a:p>
            <a:pPr marL="457200" marR="0" lvl="1" indent="0" algn="l" rtl="0">
              <a:spcBef>
                <a:spcPts val="0"/>
              </a:spcBef>
              <a:spcAft>
                <a:spcPts val="0"/>
              </a:spcAft>
              <a:buNone/>
            </a:pPr>
            <a:r>
              <a:rPr lang="en-CA" sz="2000" b="0" i="0" u="none" strike="noStrike" cap="none" dirty="0">
                <a:solidFill>
                  <a:schemeClr val="accent1"/>
                </a:solidFill>
                <a:latin typeface="Arial"/>
                <a:ea typeface="Arial"/>
                <a:cs typeface="Arial"/>
                <a:sym typeface="Arial"/>
              </a:rPr>
              <a:t>48% male, 45% female, 7% other or prefer not answer</a:t>
            </a:r>
            <a:endParaRPr dirty="0"/>
          </a:p>
          <a:p>
            <a:pPr marL="457200" marR="0" lvl="1" indent="0" algn="l" rtl="0">
              <a:spcBef>
                <a:spcPts val="0"/>
              </a:spcBef>
              <a:spcAft>
                <a:spcPts val="0"/>
              </a:spcAft>
              <a:buNone/>
            </a:pPr>
            <a:r>
              <a:rPr lang="en-CA" sz="2000" b="0" i="0" u="none" strike="noStrike" cap="none" dirty="0">
                <a:solidFill>
                  <a:schemeClr val="accent1"/>
                </a:solidFill>
                <a:latin typeface="Arial"/>
                <a:ea typeface="Arial"/>
                <a:cs typeface="Arial"/>
                <a:sym typeface="Arial"/>
              </a:rPr>
              <a:t>Fairly balanced distribution in number of years</a:t>
            </a:r>
            <a:endParaRPr dirty="0"/>
          </a:p>
          <a:p>
            <a:pPr marL="457200" marR="0" lvl="1" indent="0" algn="l" rtl="0">
              <a:spcBef>
                <a:spcPts val="0"/>
              </a:spcBef>
              <a:spcAft>
                <a:spcPts val="0"/>
              </a:spcAft>
              <a:buNone/>
            </a:pPr>
            <a:r>
              <a:rPr lang="en-CA" sz="2000" b="0" i="0" u="none" strike="noStrike" cap="none" dirty="0">
                <a:solidFill>
                  <a:schemeClr val="accent1"/>
                </a:solidFill>
                <a:latin typeface="Arial"/>
                <a:ea typeface="Arial"/>
                <a:cs typeface="Arial"/>
                <a:sym typeface="Arial"/>
              </a:rPr>
              <a:t>62% humanities and social sciences, 38% engineering and natural sciences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238"/>
                                        </p:tgtEl>
                                        <p:attrNameLst>
                                          <p:attrName>style.opacity</p:attrName>
                                        </p:attrNameLst>
                                      </p:cBhvr>
                                      <p:to>
                                        <p:strVal val="0.25"/>
                                      </p:to>
                                    </p:set>
                                    <p:animEffect filter="image" prLst="opacity: 0.25">
                                      <p:cBhvr rctx="IE">
                                        <p:cTn id="11" dur="indefinite"/>
                                        <p:tgtEl>
                                          <p:spTgt spid="238"/>
                                        </p:tgtEl>
                                      </p:cBhvr>
                                    </p:animEffect>
                                  </p:childTnLst>
                                </p:cTn>
                              </p:par>
                              <p:par>
                                <p:cTn id="12" presetID="1" presetClass="entr" presetSubtype="0" fill="hold" nodeType="withEffect">
                                  <p:stCondLst>
                                    <p:cond delay="0"/>
                                  </p:stCondLst>
                                  <p:childTnLst>
                                    <p:set>
                                      <p:cBhvr>
                                        <p:cTn id="13" dur="1" fill="hold">
                                          <p:stCondLst>
                                            <p:cond delay="0"/>
                                          </p:stCondLst>
                                        </p:cTn>
                                        <p:tgtEl>
                                          <p:spTgt spid="2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0" nodeType="clickEffect">
                                  <p:stCondLst>
                                    <p:cond delay="0"/>
                                  </p:stCondLst>
                                  <p:childTnLst>
                                    <p:set>
                                      <p:cBhvr>
                                        <p:cTn id="17" dur="indefinite"/>
                                        <p:tgtEl>
                                          <p:spTgt spid="239"/>
                                        </p:tgtEl>
                                        <p:attrNameLst>
                                          <p:attrName>style.opacity</p:attrName>
                                        </p:attrNameLst>
                                      </p:cBhvr>
                                      <p:to>
                                        <p:strVal val="0.25"/>
                                      </p:to>
                                    </p:set>
                                    <p:animEffect filter="image" prLst="opacity: 0.25">
                                      <p:cBhvr rctx="IE">
                                        <p:cTn id="18" dur="indefinite"/>
                                        <p:tgtEl>
                                          <p:spTgt spid="239"/>
                                        </p:tgtEl>
                                      </p:cBhvr>
                                    </p:animEffect>
                                  </p:childTnLst>
                                </p:cTn>
                              </p:par>
                              <p:par>
                                <p:cTn id="19" presetID="1" presetClass="entr" presetSubtype="0" fill="hold" nodeType="withEffect">
                                  <p:stCondLst>
                                    <p:cond delay="0"/>
                                  </p:stCondLst>
                                  <p:childTnLst>
                                    <p:set>
                                      <p:cBhvr>
                                        <p:cTn id="20" dur="1" fill="hold">
                                          <p:stCondLst>
                                            <p:cond delay="0"/>
                                          </p:stCondLst>
                                        </p:cTn>
                                        <p:tgtEl>
                                          <p:spTgt spid="2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p:cTn id="24" dur="indefinite"/>
                                        <p:tgtEl>
                                          <p:spTgt spid="240"/>
                                        </p:tgtEl>
                                        <p:attrNameLst>
                                          <p:attrName>style.opacity</p:attrName>
                                        </p:attrNameLst>
                                      </p:cBhvr>
                                      <p:to>
                                        <p:strVal val="0.25"/>
                                      </p:to>
                                    </p:set>
                                    <p:animEffect filter="image" prLst="opacity: 0.25">
                                      <p:cBhvr rctx="IE">
                                        <p:cTn id="25" dur="indefinite"/>
                                        <p:tgtEl>
                                          <p:spTgt spid="240"/>
                                        </p:tgtEl>
                                      </p:cBhvr>
                                    </p:animEffect>
                                  </p:childTnLst>
                                </p:cTn>
                              </p:par>
                              <p:par>
                                <p:cTn id="26" presetID="1" presetClass="entr" presetSubtype="0" fill="hold" nodeType="withEffect">
                                  <p:stCondLst>
                                    <p:cond delay="0"/>
                                  </p:stCondLst>
                                  <p:childTnLst>
                                    <p:set>
                                      <p:cBhvr>
                                        <p:cTn id="27"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7" name="Google Shape;247;p9"/>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 name="Google Shape;248;p9"/>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9"/>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0" name="Google Shape;250;p9"/>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1" name="Google Shape;251;p9"/>
          <p:cNvSpPr txBox="1">
            <a:spLocks noGrp="1"/>
          </p:cNvSpPr>
          <p:nvPr>
            <p:ph type="title"/>
          </p:nvPr>
        </p:nvSpPr>
        <p:spPr>
          <a:xfrm>
            <a:off x="329453" y="294538"/>
            <a:ext cx="10512718"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CA" sz="3400">
                <a:solidFill>
                  <a:srgbClr val="FFFFFF"/>
                </a:solidFill>
              </a:rPr>
              <a:t>Highlights of Findings </a:t>
            </a:r>
            <a:r>
              <a:rPr lang="en-CA" sz="2000">
                <a:solidFill>
                  <a:srgbClr val="FFFFFF"/>
                </a:solidFill>
              </a:rPr>
              <a:t>(</a:t>
            </a:r>
            <a:r>
              <a:rPr lang="en-CA" sz="2000" u="sng">
                <a:solidFill>
                  <a:srgbClr val="00B0F0"/>
                </a:solidFill>
                <a:hlinkClick r:id="rId3">
                  <a:extLst>
                    <a:ext uri="{A12FA001-AC4F-418D-AE19-62706E023703}">
                      <ahyp:hlinkClr xmlns:ahyp="http://schemas.microsoft.com/office/drawing/2018/hyperlinkcolor" val="tx"/>
                    </a:ext>
                  </a:extLst>
                </a:hlinkClick>
              </a:rPr>
              <a:t>https://www.csit.carleton.ca/~arya/FacultySurveyResults.pdf</a:t>
            </a:r>
            <a:r>
              <a:rPr lang="en-CA" sz="2000">
                <a:solidFill>
                  <a:srgbClr val="FFFFFF"/>
                </a:solidFill>
              </a:rPr>
              <a:t>) </a:t>
            </a:r>
            <a:endParaRPr/>
          </a:p>
        </p:txBody>
      </p:sp>
      <p:sp>
        <p:nvSpPr>
          <p:cNvPr id="252" name="Google Shape;252;p9"/>
          <p:cNvSpPr txBox="1"/>
          <p:nvPr/>
        </p:nvSpPr>
        <p:spPr>
          <a:xfrm>
            <a:off x="119905" y="1659586"/>
            <a:ext cx="4094629" cy="3416320"/>
          </a:xfrm>
          <a:prstGeom prst="rect">
            <a:avLst/>
          </a:prstGeom>
          <a:solidFill>
            <a:srgbClr val="FBE4D4"/>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dk1"/>
                </a:solidFill>
                <a:latin typeface="Calibri"/>
                <a:ea typeface="Calibri"/>
                <a:cs typeface="Calibri"/>
                <a:sym typeface="Calibri"/>
              </a:rPr>
              <a:t>Course design and delivery were considered the most important, but student well-being and educational technology were least prepared (both at the start of career and now), followed by course design, assessment, and emotional intelligence.</a:t>
            </a:r>
            <a:endParaRPr dirty="0"/>
          </a:p>
          <a:p>
            <a:pPr marL="457200" marR="0" lvl="1" indent="0" algn="l" rtl="0">
              <a:spcBef>
                <a:spcPts val="0"/>
              </a:spcBef>
              <a:spcAft>
                <a:spcPts val="0"/>
              </a:spcAft>
              <a:buNone/>
            </a:pPr>
            <a:endParaRPr sz="1800" b="1" i="0" u="none" strike="noStrike" cap="none" dirty="0">
              <a:solidFill>
                <a:srgbClr val="0070C0"/>
              </a:solidFill>
              <a:latin typeface="Calibri"/>
              <a:ea typeface="Calibri"/>
              <a:cs typeface="Calibri"/>
              <a:sym typeface="Calibri"/>
            </a:endParaRPr>
          </a:p>
          <a:p>
            <a:pPr marL="457200" marR="0" lvl="1" indent="0" algn="l" rtl="0">
              <a:spcBef>
                <a:spcPts val="0"/>
              </a:spcBef>
              <a:spcAft>
                <a:spcPts val="0"/>
              </a:spcAft>
              <a:buNone/>
            </a:pPr>
            <a:r>
              <a:rPr lang="en-CA" sz="1800" b="1" i="0" u="none" strike="noStrike" cap="none" dirty="0">
                <a:solidFill>
                  <a:srgbClr val="0070C0"/>
                </a:solidFill>
                <a:latin typeface="Calibri"/>
                <a:ea typeface="Calibri"/>
                <a:cs typeface="Calibri"/>
                <a:sym typeface="Calibri"/>
              </a:rPr>
              <a:t>This is the key finding as course design and delivery are the main priorities in most training programs.</a:t>
            </a:r>
            <a:endParaRPr dirty="0"/>
          </a:p>
          <a:p>
            <a:pPr marL="457200" marR="0" lvl="1" indent="0" algn="l" rtl="0">
              <a:spcBef>
                <a:spcPts val="0"/>
              </a:spcBef>
              <a:spcAft>
                <a:spcPts val="0"/>
              </a:spcAft>
              <a:buNone/>
            </a:pPr>
            <a:endParaRPr sz="1800" b="1" i="0" u="none" strike="noStrike" cap="none" dirty="0">
              <a:solidFill>
                <a:srgbClr val="0070C0"/>
              </a:solidFill>
              <a:latin typeface="Calibri"/>
              <a:ea typeface="Calibri"/>
              <a:cs typeface="Calibri"/>
              <a:sym typeface="Calibri"/>
            </a:endParaRPr>
          </a:p>
        </p:txBody>
      </p:sp>
      <p:sp>
        <p:nvSpPr>
          <p:cNvPr id="253" name="Google Shape;253;p9"/>
          <p:cNvSpPr txBox="1"/>
          <p:nvPr/>
        </p:nvSpPr>
        <p:spPr>
          <a:xfrm>
            <a:off x="4059570" y="1751919"/>
            <a:ext cx="4094629" cy="3139321"/>
          </a:xfrm>
          <a:prstGeom prst="rect">
            <a:avLst/>
          </a:prstGeom>
          <a:solidFill>
            <a:srgbClr val="E1EFD8"/>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dk1"/>
                </a:solidFill>
                <a:latin typeface="Calibri"/>
                <a:ea typeface="Calibri"/>
                <a:cs typeface="Calibri"/>
                <a:sym typeface="Calibri"/>
              </a:rPr>
              <a:t>There were some gender-based differences:</a:t>
            </a:r>
            <a:endParaRPr dirty="0"/>
          </a:p>
          <a:p>
            <a:pPr marL="457200" marR="0" lvl="1" indent="0" algn="l" rtl="0">
              <a:spcBef>
                <a:spcPts val="0"/>
              </a:spcBef>
              <a:spcAft>
                <a:spcPts val="0"/>
              </a:spcAft>
              <a:buNone/>
            </a:pPr>
            <a:endParaRPr sz="1800" b="0" i="0" u="none" strike="noStrike" cap="none" dirty="0">
              <a:solidFill>
                <a:srgbClr val="0070C0"/>
              </a:solidFill>
              <a:latin typeface="Calibri"/>
              <a:ea typeface="Calibri"/>
              <a:cs typeface="Calibri"/>
              <a:sym typeface="Calibri"/>
            </a:endParaRPr>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Male responders felt more prepared on Ed Tech than females</a:t>
            </a:r>
            <a:endParaRPr dirty="0"/>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 (2 vs. 3 out of 5, median).</a:t>
            </a:r>
            <a:endParaRPr dirty="0"/>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 </a:t>
            </a:r>
            <a:endParaRPr dirty="0"/>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Female responders were slightly more interested in training than males (about 5-10%).</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4" name="Google Shape;254;p9"/>
          <p:cNvSpPr txBox="1"/>
          <p:nvPr/>
        </p:nvSpPr>
        <p:spPr>
          <a:xfrm>
            <a:off x="7841632" y="2914839"/>
            <a:ext cx="4094629" cy="3693319"/>
          </a:xfrm>
          <a:prstGeom prst="rect">
            <a:avLst/>
          </a:prstGeom>
          <a:solidFill>
            <a:srgbClr val="EDEDED"/>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dk1"/>
                </a:solidFill>
                <a:latin typeface="Calibri"/>
                <a:ea typeface="Calibri"/>
                <a:cs typeface="Calibri"/>
                <a:sym typeface="Calibri"/>
              </a:rPr>
              <a:t>There were some level-based differences:</a:t>
            </a:r>
            <a:endParaRPr dirty="0"/>
          </a:p>
          <a:p>
            <a:pPr marL="457200" marR="0" lvl="1" indent="0" algn="l" rtl="0">
              <a:spcBef>
                <a:spcPts val="0"/>
              </a:spcBef>
              <a:spcAft>
                <a:spcPts val="0"/>
              </a:spcAft>
              <a:buNone/>
            </a:pPr>
            <a:endParaRPr sz="1800" b="0" i="0" u="none" strike="noStrike" cap="none" dirty="0">
              <a:solidFill>
                <a:srgbClr val="0070C0"/>
              </a:solidFill>
              <a:latin typeface="Calibri"/>
              <a:ea typeface="Calibri"/>
              <a:cs typeface="Calibri"/>
              <a:sym typeface="Calibri"/>
            </a:endParaRPr>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Assistant professors were about 10% higher than average on all training needs except ed tech.</a:t>
            </a:r>
            <a:endParaRPr dirty="0"/>
          </a:p>
          <a:p>
            <a:pPr marL="457200" marR="0" lvl="1" indent="0" algn="l" rtl="0">
              <a:spcBef>
                <a:spcPts val="0"/>
              </a:spcBef>
              <a:spcAft>
                <a:spcPts val="0"/>
              </a:spcAft>
              <a:buNone/>
            </a:pPr>
            <a:endParaRPr sz="1800" b="0" i="0" u="none" strike="noStrike" cap="none" dirty="0">
              <a:solidFill>
                <a:srgbClr val="0070C0"/>
              </a:solidFill>
              <a:latin typeface="Calibri"/>
              <a:ea typeface="Calibri"/>
              <a:cs typeface="Calibri"/>
              <a:sym typeface="Calibri"/>
            </a:endParaRPr>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Associate professors were about 10% lower than average on all training needs.</a:t>
            </a:r>
            <a:endParaRPr dirty="0"/>
          </a:p>
          <a:p>
            <a:pPr marL="457200" marR="0" lvl="1" indent="0" algn="l" rtl="0">
              <a:spcBef>
                <a:spcPts val="0"/>
              </a:spcBef>
              <a:spcAft>
                <a:spcPts val="0"/>
              </a:spcAft>
              <a:buNone/>
            </a:pPr>
            <a:endParaRPr sz="1800" b="0" i="0" u="none" strike="noStrike" cap="none" dirty="0">
              <a:solidFill>
                <a:srgbClr val="0070C0"/>
              </a:solidFill>
              <a:latin typeface="Calibri"/>
              <a:ea typeface="Calibri"/>
              <a:cs typeface="Calibri"/>
              <a:sym typeface="Calibri"/>
            </a:endParaRPr>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Full professors were close to average on all except EI where they had above average need.</a:t>
            </a:r>
            <a:endParaRPr dirty="0"/>
          </a:p>
        </p:txBody>
      </p:sp>
      <p:sp>
        <p:nvSpPr>
          <p:cNvPr id="255" name="Google Shape;255;p9"/>
          <p:cNvSpPr txBox="1"/>
          <p:nvPr/>
        </p:nvSpPr>
        <p:spPr>
          <a:xfrm>
            <a:off x="358785" y="4761499"/>
            <a:ext cx="7243967" cy="2031325"/>
          </a:xfrm>
          <a:prstGeom prst="rect">
            <a:avLst/>
          </a:prstGeom>
          <a:solidFill>
            <a:srgbClr val="FDFDE9"/>
          </a:solidFill>
          <a:ln>
            <a:noFill/>
          </a:ln>
          <a:effectLst>
            <a:outerShdw blurRad="50800" dist="50800" dir="5400000" sx="101000" sy="101000" algn="ctr" rotWithShape="0">
              <a:schemeClr val="accent3"/>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dk1"/>
                </a:solidFill>
                <a:latin typeface="Calibri"/>
                <a:ea typeface="Calibri"/>
                <a:cs typeface="Calibri"/>
                <a:sym typeface="Calibri"/>
              </a:rPr>
              <a:t>Incentives were considered essential for attending formal training, due to limited time and resources.</a:t>
            </a:r>
            <a:endParaRPr dirty="0"/>
          </a:p>
          <a:p>
            <a:pPr marL="457200" marR="0" lvl="1" indent="0" algn="l" rtl="0">
              <a:spcBef>
                <a:spcPts val="0"/>
              </a:spcBef>
              <a:spcAft>
                <a:spcPts val="0"/>
              </a:spcAft>
              <a:buNone/>
            </a:pPr>
            <a:endParaRPr sz="1800" b="0" i="0" u="none" strike="noStrike" cap="none" dirty="0">
              <a:solidFill>
                <a:srgbClr val="0070C0"/>
              </a:solidFill>
              <a:latin typeface="Calibri"/>
              <a:ea typeface="Calibri"/>
              <a:cs typeface="Calibri"/>
              <a:sym typeface="Calibri"/>
            </a:endParaRPr>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Counting towards service or teaching duties was the most preferred incentive (39%), followed by counting towards performance evaluation (28%) and being mandatory (14%).</a:t>
            </a:r>
            <a:endParaRPr dirty="0"/>
          </a:p>
          <a:p>
            <a:pPr marL="457200" marR="0" lvl="1" indent="0" algn="l" rtl="0">
              <a:spcBef>
                <a:spcPts val="0"/>
              </a:spcBef>
              <a:spcAft>
                <a:spcPts val="0"/>
              </a:spcAft>
              <a:buNone/>
            </a:pPr>
            <a:r>
              <a:rPr lang="en-CA" sz="1800" b="0" i="0" u="none" strike="noStrike" cap="none" dirty="0">
                <a:solidFill>
                  <a:srgbClr val="0070C0"/>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252"/>
                                        </p:tgtEl>
                                        <p:attrNameLst>
                                          <p:attrName>style.opacity</p:attrName>
                                        </p:attrNameLst>
                                      </p:cBhvr>
                                      <p:to>
                                        <p:strVal val="0.25"/>
                                      </p:to>
                                    </p:set>
                                    <p:animEffect filter="image" prLst="opacity: 0.25">
                                      <p:cBhvr rctx="IE">
                                        <p:cTn id="11" dur="indefinite"/>
                                        <p:tgtEl>
                                          <p:spTgt spid="252"/>
                                        </p:tgtEl>
                                      </p:cBhvr>
                                    </p:animEffect>
                                  </p:childTnLst>
                                </p:cTn>
                              </p:par>
                              <p:par>
                                <p:cTn id="12" presetID="1" presetClass="entr" presetSubtype="0" fill="hold" nodeType="withEffect">
                                  <p:stCondLst>
                                    <p:cond delay="0"/>
                                  </p:stCondLst>
                                  <p:childTnLst>
                                    <p:set>
                                      <p:cBhvr>
                                        <p:cTn id="13" dur="1" fill="hold">
                                          <p:stCondLst>
                                            <p:cond delay="0"/>
                                          </p:stCondLst>
                                        </p:cTn>
                                        <p:tgtEl>
                                          <p:spTgt spid="25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0" nodeType="clickEffect">
                                  <p:stCondLst>
                                    <p:cond delay="0"/>
                                  </p:stCondLst>
                                  <p:childTnLst>
                                    <p:set>
                                      <p:cBhvr>
                                        <p:cTn id="17" dur="indefinite"/>
                                        <p:tgtEl>
                                          <p:spTgt spid="253"/>
                                        </p:tgtEl>
                                        <p:attrNameLst>
                                          <p:attrName>style.opacity</p:attrName>
                                        </p:attrNameLst>
                                      </p:cBhvr>
                                      <p:to>
                                        <p:strVal val="0.25"/>
                                      </p:to>
                                    </p:set>
                                    <p:animEffect filter="image" prLst="opacity: 0.25">
                                      <p:cBhvr rctx="IE">
                                        <p:cTn id="18" dur="indefinite"/>
                                        <p:tgtEl>
                                          <p:spTgt spid="253"/>
                                        </p:tgtEl>
                                      </p:cBhvr>
                                    </p:animEffect>
                                  </p:childTnLst>
                                </p:cTn>
                              </p:par>
                              <p:par>
                                <p:cTn id="19" presetID="1" presetClass="entr" presetSubtype="0" fill="hold" nodeType="withEffect">
                                  <p:stCondLst>
                                    <p:cond delay="0"/>
                                  </p:stCondLst>
                                  <p:childTnLst>
                                    <p:set>
                                      <p:cBhvr>
                                        <p:cTn id="20" dur="1" fill="hold">
                                          <p:stCondLst>
                                            <p:cond delay="0"/>
                                          </p:stCondLst>
                                        </p:cTn>
                                        <p:tgtEl>
                                          <p:spTgt spid="2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p:cTn id="24" dur="indefinite"/>
                                        <p:tgtEl>
                                          <p:spTgt spid="254"/>
                                        </p:tgtEl>
                                        <p:attrNameLst>
                                          <p:attrName>style.opacity</p:attrName>
                                        </p:attrNameLst>
                                      </p:cBhvr>
                                      <p:to>
                                        <p:strVal val="0.25"/>
                                      </p:to>
                                    </p:set>
                                    <p:animEffect filter="image" prLst="opacity: 0.25">
                                      <p:cBhvr rctx="IE">
                                        <p:cTn id="25" dur="indefinite"/>
                                        <p:tgtEl>
                                          <p:spTgt spid="254"/>
                                        </p:tgtEl>
                                      </p:cBhvr>
                                    </p:animEffect>
                                  </p:childTnLst>
                                </p:cTn>
                              </p:par>
                              <p:par>
                                <p:cTn id="26" presetID="1" presetClass="entr" presetSubtype="0" fill="hold" nodeType="withEffect">
                                  <p:stCondLst>
                                    <p:cond delay="0"/>
                                  </p:stCondLst>
                                  <p:childTnLst>
                                    <p:set>
                                      <p:cBhvr>
                                        <p:cTn id="27"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Widescreen</PresentationFormat>
  <Paragraphs>274</Paragraphs>
  <Slides>28</Slides>
  <Notes>28</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0</vt:i4>
      </vt:variant>
      <vt:variant>
        <vt:lpstr>Slide Titles</vt:lpstr>
      </vt:variant>
      <vt:variant>
        <vt:i4>28</vt:i4>
      </vt:variant>
    </vt:vector>
  </HeadingPairs>
  <TitlesOfParts>
    <vt:vector size="33" baseType="lpstr">
      <vt:lpstr>Arial</vt:lpstr>
      <vt:lpstr>Calibri</vt:lpstr>
      <vt:lpstr>Office Theme</vt:lpstr>
      <vt:lpstr>Office Theme</vt:lpstr>
      <vt:lpstr>Office Theme</vt:lpstr>
      <vt:lpstr>Pedagogical Training  for Faculty Members:  Insights from a Survey</vt:lpstr>
      <vt:lpstr>Faculty Members: Experts Helping Students Learn</vt:lpstr>
      <vt:lpstr>We Were Students Ourselves. For A Long Time! </vt:lpstr>
      <vt:lpstr>We Learn How To Do Research</vt:lpstr>
      <vt:lpstr>Is being an expert on a subject enough to be an educator?</vt:lpstr>
      <vt:lpstr>Motivations</vt:lpstr>
      <vt:lpstr>Student  Well-being:   Not Just for Counseling Services</vt:lpstr>
      <vt:lpstr>Research Method</vt:lpstr>
      <vt:lpstr>Highlights of Findings (https://www.csit.carleton.ca/~arya/FacultySurveyResults.pdf) </vt:lpstr>
      <vt:lpstr>Main Take-away Messages</vt:lpstr>
      <vt:lpstr>A Holistic Solution</vt:lpstr>
      <vt:lpstr>PowerPoint Presentation</vt:lpstr>
      <vt:lpstr>Likert Scale Questions</vt:lpstr>
      <vt:lpstr>Summary of Responses</vt:lpstr>
      <vt:lpstr>9. How prepared do you think you were for your first academic position?</vt:lpstr>
      <vt:lpstr>Q9. Other, please specify:</vt:lpstr>
      <vt:lpstr>14. How important do you think the following skills are in teaching?</vt:lpstr>
      <vt:lpstr>Q14. Other, please specify:</vt:lpstr>
      <vt:lpstr>15. How much training do you think you currently need for the following skills?</vt:lpstr>
      <vt:lpstr>Q15. Other, please specify:</vt:lpstr>
      <vt:lpstr>16. How likely are you to attend a formal training for the following skills?</vt:lpstr>
      <vt:lpstr>Q16. Other, please specify:</vt:lpstr>
      <vt:lpstr>19. How much do you think you are valued by your employer based on your skills in the following duties?</vt:lpstr>
      <vt:lpstr>23. How much do you feel this formal training prepared you for your first academic position?</vt:lpstr>
      <vt:lpstr>27. How much do you feel this informal training prepared you for your first academic position?</vt:lpstr>
      <vt:lpstr>Q27. Other, please specify:</vt:lpstr>
      <vt:lpstr>29. How much do you feel the first-hand experience prepared you for your first academic position?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Training  for Faculty Members:  Insights from a Survey</dc:title>
  <dc:creator>sunny chan</dc:creator>
  <cp:lastModifiedBy>Ali Arya</cp:lastModifiedBy>
  <cp:revision>1</cp:revision>
  <dcterms:created xsi:type="dcterms:W3CDTF">2021-09-22T00:52:54Z</dcterms:created>
  <dcterms:modified xsi:type="dcterms:W3CDTF">2022-06-01T17:24:50Z</dcterms:modified>
</cp:coreProperties>
</file>